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2" r:id="rId3"/>
    <p:sldId id="268" r:id="rId4"/>
    <p:sldId id="273" r:id="rId5"/>
    <p:sldId id="367" r:id="rId6"/>
    <p:sldId id="287" r:id="rId7"/>
    <p:sldId id="285" r:id="rId8"/>
    <p:sldId id="286" r:id="rId9"/>
    <p:sldId id="368" r:id="rId10"/>
    <p:sldId id="288" r:id="rId11"/>
    <p:sldId id="292" r:id="rId12"/>
    <p:sldId id="369" r:id="rId13"/>
    <p:sldId id="370" r:id="rId14"/>
    <p:sldId id="294" r:id="rId15"/>
    <p:sldId id="293" r:id="rId16"/>
    <p:sldId id="290" r:id="rId17"/>
    <p:sldId id="289" r:id="rId18"/>
    <p:sldId id="296" r:id="rId19"/>
    <p:sldId id="299" r:id="rId20"/>
    <p:sldId id="298" r:id="rId21"/>
    <p:sldId id="297" r:id="rId22"/>
    <p:sldId id="306" r:id="rId23"/>
    <p:sldId id="295" r:id="rId24"/>
    <p:sldId id="305" r:id="rId25"/>
    <p:sldId id="275" r:id="rId26"/>
    <p:sldId id="307" r:id="rId27"/>
    <p:sldId id="309" r:id="rId28"/>
    <p:sldId id="311" r:id="rId29"/>
    <p:sldId id="312" r:id="rId30"/>
    <p:sldId id="321" r:id="rId31"/>
    <p:sldId id="322" r:id="rId32"/>
    <p:sldId id="318" r:id="rId33"/>
    <p:sldId id="317" r:id="rId34"/>
    <p:sldId id="323" r:id="rId35"/>
    <p:sldId id="319" r:id="rId36"/>
    <p:sldId id="315" r:id="rId37"/>
    <p:sldId id="271" r:id="rId38"/>
    <p:sldId id="277" r:id="rId39"/>
    <p:sldId id="280" r:id="rId40"/>
    <p:sldId id="327" r:id="rId41"/>
    <p:sldId id="326" r:id="rId42"/>
    <p:sldId id="328" r:id="rId43"/>
    <p:sldId id="281" r:id="rId44"/>
    <p:sldId id="276" r:id="rId45"/>
    <p:sldId id="329" r:id="rId46"/>
    <p:sldId id="331" r:id="rId47"/>
    <p:sldId id="332" r:id="rId48"/>
    <p:sldId id="371" r:id="rId49"/>
    <p:sldId id="334" r:id="rId50"/>
    <p:sldId id="333" r:id="rId51"/>
    <p:sldId id="336" r:id="rId52"/>
    <p:sldId id="337" r:id="rId53"/>
    <p:sldId id="272" r:id="rId54"/>
    <p:sldId id="335" r:id="rId55"/>
    <p:sldId id="339" r:id="rId56"/>
    <p:sldId id="340" r:id="rId57"/>
    <p:sldId id="341" r:id="rId58"/>
    <p:sldId id="342" r:id="rId59"/>
    <p:sldId id="345" r:id="rId60"/>
    <p:sldId id="344" r:id="rId61"/>
    <p:sldId id="346" r:id="rId62"/>
    <p:sldId id="347" r:id="rId63"/>
    <p:sldId id="348" r:id="rId64"/>
    <p:sldId id="351" r:id="rId65"/>
    <p:sldId id="360" r:id="rId66"/>
    <p:sldId id="361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4856" autoAdjust="0"/>
  </p:normalViewPr>
  <p:slideViewPr>
    <p:cSldViewPr>
      <p:cViewPr varScale="1">
        <p:scale>
          <a:sx n="116" d="100"/>
          <a:sy n="116" d="100"/>
        </p:scale>
        <p:origin x="102" y="14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4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6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12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8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8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5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11/26/2020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60" y="698262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5108728"/>
            <a:ext cx="7773339" cy="682472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93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3427246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204822"/>
            <a:ext cx="7773339" cy="1586380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29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9"/>
            <a:ext cx="6977064" cy="2729915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60"/>
            <a:ext cx="546888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2" y="3120016"/>
            <a:ext cx="553641" cy="584776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118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3" y="2138723"/>
            <a:ext cx="7773339" cy="2511835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4662336"/>
            <a:ext cx="7773339" cy="1140644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9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3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4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4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01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3" y="610773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3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3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3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1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6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2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61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4" y="1303863"/>
            <a:ext cx="6956540" cy="901001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내용 개체 틀 6"/>
          <p:cNvSpPr>
            <a:spLocks noGrp="1"/>
          </p:cNvSpPr>
          <p:nvPr>
            <p:ph sz="quarter" idx="17"/>
          </p:nvPr>
        </p:nvSpPr>
        <p:spPr>
          <a:xfrm>
            <a:off x="1088963" y="2325672"/>
            <a:ext cx="6971713" cy="3008215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9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3" y="609603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69660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90" y="1052513"/>
            <a:ext cx="8569325" cy="5329237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24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40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3" y="38011"/>
            <a:ext cx="8654999" cy="5925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3" y="672382"/>
            <a:ext cx="8654999" cy="614225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68811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691334"/>
            <a:ext cx="8569306" cy="602123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68854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6258"/>
            <a:ext cx="8569306" cy="62277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898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75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55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9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5827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2060848"/>
            <a:ext cx="6984776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990261" y="1258927"/>
            <a:ext cx="5320865" cy="7442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1297213"/>
            <a:ext cx="1224136" cy="5150845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8511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2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2" y="6448058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496" y="1024161"/>
            <a:ext cx="5040560" cy="5256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544513" indent="-277813">
              <a:defRPr sz="1800"/>
            </a:lvl2pPr>
            <a:lvl3pPr marL="809625" indent="-266700">
              <a:defRPr sz="1800"/>
            </a:lvl3pPr>
            <a:lvl4pPr marL="1076325" indent="-266700">
              <a:tabLst/>
              <a:defRPr sz="1400"/>
            </a:lvl4pPr>
            <a:lvl5pPr marL="1343025" indent="-228600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114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20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9"/>
            <a:ext cx="7763814" cy="1368184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1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382952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0" cy="34241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590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9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2" y="3051014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8193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3" y="2632852"/>
            <a:ext cx="2951767" cy="3158348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7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13662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060850"/>
            <a:ext cx="4129604" cy="3730352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363441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44624"/>
            <a:ext cx="8417413" cy="90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1004954"/>
            <a:ext cx="8417414" cy="5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64482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8" y="6448252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3" y="6448252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1.wdp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09</a:t>
            </a:r>
            <a:br>
              <a:rPr lang="en-US" altLang="ko-KR" b="1" dirty="0" smtClean="0"/>
            </a:br>
            <a:r>
              <a:rPr lang="ko-KR" altLang="en-US" dirty="0" smtClean="0"/>
              <a:t>변환영역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2832777" cy="69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9.2 </a:t>
            </a:r>
            <a:r>
              <a:rPr lang="ko-KR" altLang="en-US" smtClean="0"/>
              <a:t>이산 푸리에 변환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주파수 변환 수식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모든 </a:t>
                </a:r>
                <a:r>
                  <a:rPr lang="ko-KR" altLang="en-US" dirty="0"/>
                  <a:t>주파수에 대한 </a:t>
                </a:r>
                <a:r>
                  <a:rPr lang="ko-KR" altLang="en-US" dirty="0" err="1"/>
                  <a:t>기저함수와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그 </a:t>
                </a:r>
                <a:r>
                  <a:rPr lang="ko-KR" altLang="en-US" dirty="0"/>
                  <a:t>계수들의 선형 조합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연속신호의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주파수 </a:t>
                </a:r>
                <a:r>
                  <a:rPr lang="ko-KR" altLang="en-US" dirty="0" smtClean="0"/>
                  <a:t>영역 변환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존재하는 </a:t>
                </a:r>
                <a:r>
                  <a:rPr lang="ko-KR" altLang="en-US" dirty="0"/>
                  <a:t>모든 기저함수에 대해서 그 계수인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구하는 </a:t>
                </a:r>
                <a:r>
                  <a:rPr lang="ko-KR" altLang="en-US" dirty="0" smtClean="0"/>
                  <a:t>것</a:t>
                </a:r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r>
                  <a:rPr lang="ko-KR" altLang="en-US" dirty="0" err="1"/>
                  <a:t>푸리에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사인이나 코사인 함수를 </a:t>
                </a:r>
                <a:r>
                  <a:rPr lang="ko-KR" altLang="en-US" dirty="0" smtClean="0"/>
                  <a:t>기저함수로 사용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푸리에</a:t>
                </a:r>
                <a:r>
                  <a:rPr lang="ko-KR" altLang="en-US" dirty="0" smtClean="0"/>
                  <a:t> 변환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원본 신호로 부터 계수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얻는 것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모서리가 둥근 사각형 설명선 12"/>
              <p:cNvSpPr/>
              <p:nvPr/>
            </p:nvSpPr>
            <p:spPr>
              <a:xfrm>
                <a:off x="4886964" y="927858"/>
                <a:ext cx="2360595" cy="595107"/>
              </a:xfrm>
              <a:prstGeom prst="wedgeRoundRectCallout">
                <a:avLst>
                  <a:gd name="adj1" fmla="val -86249"/>
                  <a:gd name="adj2" fmla="val 10107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200" i="1" dirty="0">
                    <a:solidFill>
                      <a:schemeClr val="accent4">
                        <a:lumMod val="50000"/>
                      </a:schemeClr>
                    </a:solidFill>
                  </a:rPr>
                  <a:t> :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주파수에 대한 기저함수 </a:t>
                </a:r>
                <a:endParaRPr lang="en-US" altLang="ko-KR" sz="1200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𝐺</m:t>
                    </m:r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altLang="ko-KR" sz="1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200" i="1" dirty="0">
                    <a:solidFill>
                      <a:schemeClr val="accent4">
                        <a:lumMod val="50000"/>
                      </a:schemeClr>
                    </a:solidFill>
                  </a:rPr>
                  <a:t> :</a:t>
                </a:r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기저함수의 계수</a:t>
                </a:r>
                <a:endParaRPr lang="en-US" altLang="ko-KR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모서리가 둥근 사각형 설명선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4" y="927858"/>
                <a:ext cx="2360595" cy="595107"/>
              </a:xfrm>
              <a:prstGeom prst="wedgeRoundRectCallout">
                <a:avLst>
                  <a:gd name="adj1" fmla="val -86249"/>
                  <a:gd name="adj2" fmla="val 10107"/>
                  <a:gd name="adj3" fmla="val 16667"/>
                </a:avLst>
              </a:prstGeom>
              <a:blipFill>
                <a:blip r:embed="rId5"/>
                <a:stretch>
                  <a:fillRect r="-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/>
          <a:stretch/>
        </p:blipFill>
        <p:spPr bwMode="auto">
          <a:xfrm>
            <a:off x="1547664" y="3695860"/>
            <a:ext cx="3933825" cy="597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4693008" y="2933254"/>
            <a:ext cx="910112" cy="491824"/>
          </a:xfrm>
          <a:prstGeom prst="wedgeRoundRectCallout">
            <a:avLst>
              <a:gd name="adj1" fmla="val -166783"/>
              <a:gd name="adj2" fmla="val 1557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허수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이용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229200"/>
            <a:ext cx="2676525" cy="666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6"/>
          <a:stretch/>
        </p:blipFill>
        <p:spPr bwMode="auto">
          <a:xfrm>
            <a:off x="4716016" y="5157192"/>
            <a:ext cx="2752725" cy="716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사각형 설명선 17"/>
          <p:cNvSpPr/>
          <p:nvPr/>
        </p:nvSpPr>
        <p:spPr>
          <a:xfrm>
            <a:off x="5969238" y="3861048"/>
            <a:ext cx="2145998" cy="595107"/>
          </a:xfrm>
          <a:prstGeom prst="wedgeRoundRectCallout">
            <a:avLst>
              <a:gd name="adj1" fmla="val -45436"/>
              <a:gd name="adj2" fmla="val 1852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기저함수로부터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원본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신호를 만드는 것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푸리에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역변환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이산 </a:t>
                </a:r>
                <a:r>
                  <a:rPr lang="ko-KR" altLang="en-US" dirty="0" err="1"/>
                  <a:t>푸리에</a:t>
                </a:r>
                <a:r>
                  <a:rPr lang="ko-KR" altLang="en-US" dirty="0"/>
                  <a:t> 변환</a:t>
                </a:r>
                <a:r>
                  <a:rPr lang="en-US" altLang="ko-KR" dirty="0"/>
                  <a:t>(DFT: Discrete Fourier Transform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/>
                  <a:t>디지털 </a:t>
                </a:r>
                <a:r>
                  <a:rPr lang="ko-KR" altLang="en-US" dirty="0" smtClean="0"/>
                  <a:t>신호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이산신호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에 적용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3"/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[</m:t>
                    </m:r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r>
                      <a:rPr lang="en-US" altLang="ko-KR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디지털 신호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:</m:t>
                    </m:r>
                    <m:r>
                      <a:rPr lang="ko-KR" altLang="en-US" b="0" i="1" smtClean="0">
                        <a:latin typeface="Cambria Math"/>
                      </a:rPr>
                      <m:t>주파수</m:t>
                    </m:r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ko-KR" altLang="en-US" b="0" i="1" smtClean="0">
                        <a:latin typeface="Cambria Math"/>
                      </a:rPr>
                      <m:t>에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대한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푸리에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변환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계수</m:t>
                    </m:r>
                  </m:oMath>
                </a14:m>
                <a:endParaRPr lang="en-US" altLang="ko-KR" b="0" dirty="0" smtClean="0"/>
              </a:p>
              <a:p>
                <a:pPr lvl="2"/>
                <a:r>
                  <a:rPr lang="en-US" altLang="ko-KR" dirty="0" smtClean="0"/>
                  <a:t>k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은 신호의 </a:t>
                </a:r>
                <a:r>
                  <a:rPr lang="ko-KR" altLang="en-US" dirty="0" smtClean="0"/>
                  <a:t>원소개수 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유한개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b="0" dirty="0" smtClean="0"/>
              </a:p>
              <a:p>
                <a:pPr lvl="4"/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/>
          <a:stretch/>
        </p:blipFill>
        <p:spPr bwMode="auto">
          <a:xfrm>
            <a:off x="1272579" y="1474965"/>
            <a:ext cx="4579407" cy="1243775"/>
          </a:xfrm>
          <a:prstGeom prst="roundRect">
            <a:avLst>
              <a:gd name="adj" fmla="val 8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8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0927"/>
          <a:stretch/>
        </p:blipFill>
        <p:spPr>
          <a:xfrm>
            <a:off x="395536" y="620688"/>
            <a:ext cx="6867525" cy="47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5496" y="548680"/>
            <a:ext cx="6558953" cy="4924648"/>
            <a:chOff x="585559" y="832731"/>
            <a:chExt cx="6893526" cy="52276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89258"/>
            <a:stretch/>
          </p:blipFill>
          <p:spPr>
            <a:xfrm>
              <a:off x="611560" y="832731"/>
              <a:ext cx="6867525" cy="57194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559" y="1383569"/>
              <a:ext cx="6877050" cy="4676775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621" y="2139812"/>
            <a:ext cx="431204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차원 이산 </a:t>
            </a:r>
            <a:r>
              <a:rPr lang="ko-KR" altLang="en-US" dirty="0" err="1"/>
              <a:t>푸리에</a:t>
            </a:r>
            <a:r>
              <a:rPr lang="ko-KR" altLang="en-US" dirty="0"/>
              <a:t> </a:t>
            </a:r>
            <a:r>
              <a:rPr lang="ko-KR" altLang="en-US" dirty="0" err="1" smtClean="0"/>
              <a:t>역변환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26357"/>
            <a:ext cx="6057900" cy="1504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28" y="3382119"/>
            <a:ext cx="6477000" cy="134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1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사인과 코사인 함수로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실수부와</a:t>
            </a:r>
            <a:r>
              <a:rPr lang="ko-KR" altLang="en-US" dirty="0" smtClean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구분하여 </a:t>
            </a:r>
            <a:r>
              <a:rPr lang="ko-KR" altLang="en-US" dirty="0" smtClean="0"/>
              <a:t>표현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복소수 행렬 생성됨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0"/>
          <a:stretch/>
        </p:blipFill>
        <p:spPr bwMode="auto">
          <a:xfrm>
            <a:off x="1403648" y="1111313"/>
            <a:ext cx="5067300" cy="770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5" y="2780928"/>
            <a:ext cx="5667375" cy="2447925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7071165" y="3140968"/>
            <a:ext cx="1101235" cy="447113"/>
          </a:xfrm>
          <a:prstGeom prst="wedgeRoundRectCallout">
            <a:avLst>
              <a:gd name="adj1" fmla="val -84755"/>
              <a:gd name="adj2" fmla="val 170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푸리에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변환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071165" y="4626310"/>
            <a:ext cx="1101235" cy="447113"/>
          </a:xfrm>
          <a:prstGeom prst="wedgeRoundRectCallout">
            <a:avLst>
              <a:gd name="adj1" fmla="val -77438"/>
              <a:gd name="adj2" fmla="val -789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푸리에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복소수의 </a:t>
            </a:r>
            <a:r>
              <a:rPr lang="ko-KR" altLang="en-US" dirty="0" smtClean="0"/>
              <a:t>행렬을 확인하려면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영상으로 표현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복소수의 </a:t>
            </a:r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벡터로 간주하여 </a:t>
            </a:r>
            <a:r>
              <a:rPr lang="ko-KR" altLang="en-US" dirty="0" smtClean="0"/>
              <a:t>벡터의 크기 계산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주파수 스펙트럼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 smtClean="0"/>
              <a:t>허수부</a:t>
            </a:r>
            <a:r>
              <a:rPr lang="ko-KR" altLang="en-US" dirty="0" smtClean="0"/>
              <a:t> 원소의 기울기 계산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ko-KR" altLang="en-US" dirty="0"/>
              <a:t>주파수 위상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0"/>
          <a:stretch/>
        </p:blipFill>
        <p:spPr bwMode="auto">
          <a:xfrm>
            <a:off x="1835696" y="1988841"/>
            <a:ext cx="4292223" cy="1296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7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주파수 스펙트럼 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영역의 </a:t>
            </a:r>
            <a:r>
              <a:rPr lang="ko-KR" altLang="en-US" dirty="0" err="1" smtClean="0"/>
              <a:t>계수값이</a:t>
            </a:r>
            <a:r>
              <a:rPr lang="ko-KR" altLang="en-US" dirty="0" smtClean="0"/>
              <a:t> 고주파 영역에 비해 상대적으로 너무 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계수값을</a:t>
            </a:r>
            <a:r>
              <a:rPr lang="ko-KR" altLang="en-US" dirty="0" smtClean="0"/>
              <a:t> 정규화해서 영상으로 표현하면 최저주파 영역만 흰색으로 나타나고 나머지 영역은 거의 검은색으로 나타남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계수값에</a:t>
            </a:r>
            <a:r>
              <a:rPr lang="ko-KR" altLang="en-US" dirty="0" smtClean="0">
                <a:sym typeface="Wingdings" panose="05000000000000000000" pitchFamily="2" charset="2"/>
              </a:rPr>
              <a:t> 로그함수 적용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24" y="2204864"/>
            <a:ext cx="72675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59" y="1294342"/>
            <a:ext cx="6867525" cy="2171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 적용 정규화 함수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705211" y="1052736"/>
            <a:ext cx="2717695" cy="335923"/>
          </a:xfrm>
          <a:prstGeom prst="wedgeRoundRectCallout">
            <a:avLst>
              <a:gd name="adj1" fmla="val -59275"/>
              <a:gd name="adj2" fmla="val 1553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복소수 객체 행렬 사용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차원 행렬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24441" y="4077072"/>
            <a:ext cx="2596658" cy="491824"/>
          </a:xfrm>
          <a:prstGeom prst="wedgeRoundRectCallout">
            <a:avLst>
              <a:gd name="adj1" fmla="val 55391"/>
              <a:gd name="adj2" fmla="val -3060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log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함수는 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에서 </a:t>
            </a:r>
            <a:endParaRPr lang="en-US" altLang="ko-KR" sz="1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무한대이기 때문에 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을 더함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617243" y="3933056"/>
            <a:ext cx="2145998" cy="335923"/>
          </a:xfrm>
          <a:prstGeom prst="wedgeRoundRectCallout">
            <a:avLst>
              <a:gd name="adj1" fmla="val -75174"/>
              <a:gd name="adj2" fmla="val -218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윈도우 표시 </a:t>
            </a:r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위해 </a:t>
            </a:r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형변환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5496" y="2117790"/>
            <a:ext cx="1773552" cy="447114"/>
          </a:xfrm>
          <a:prstGeom prst="wedgeRoundRectCallout">
            <a:avLst>
              <a:gd name="adj1" fmla="val 82484"/>
              <a:gd name="adj2" fmla="val 541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복소수를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채널로 구성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- 3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차원 행렬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68" y="2276872"/>
            <a:ext cx="7429500" cy="3095625"/>
          </a:xfrm>
          <a:prstGeom prst="roundRect">
            <a:avLst>
              <a:gd name="adj" fmla="val 495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주파수 </a:t>
            </a:r>
            <a:r>
              <a:rPr lang="ko-KR" altLang="en-US" dirty="0"/>
              <a:t>스펙트럼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</a:t>
            </a:r>
            <a:r>
              <a:rPr lang="ko-KR" altLang="en-US" dirty="0"/>
              <a:t>영역이 </a:t>
            </a:r>
            <a:r>
              <a:rPr lang="ko-KR" altLang="en-US" dirty="0" smtClean="0"/>
              <a:t>모서리 </a:t>
            </a:r>
            <a:r>
              <a:rPr lang="ko-KR" altLang="en-US" dirty="0"/>
              <a:t>부분에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/>
              <a:t>고주파 부분이 </a:t>
            </a:r>
            <a:r>
              <a:rPr lang="ko-KR" altLang="en-US" dirty="0" smtClean="0"/>
              <a:t>중심부에 위치</a:t>
            </a:r>
            <a:endParaRPr lang="en-US" altLang="ko-KR" dirty="0" smtClean="0"/>
          </a:p>
          <a:p>
            <a:pPr lvl="1"/>
            <a:r>
              <a:rPr lang="ko-KR" altLang="en-US" dirty="0"/>
              <a:t>사각형의 각 모서리를 중심으로 원형의 밴드를 형성하여 주파수 </a:t>
            </a:r>
            <a:r>
              <a:rPr lang="ko-KR" altLang="en-US" dirty="0" smtClean="0"/>
              <a:t>영역 분포</a:t>
            </a:r>
            <a:endParaRPr lang="en-US" altLang="ko-KR" dirty="0" smtClean="0"/>
          </a:p>
          <a:p>
            <a:pPr lvl="2"/>
            <a:r>
              <a:rPr lang="ko-KR" altLang="en-US" dirty="0"/>
              <a:t>해당 주파수 </a:t>
            </a:r>
            <a:r>
              <a:rPr lang="ko-KR" altLang="en-US" dirty="0" smtClean="0"/>
              <a:t>영역 처리시 불편함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모양 변경 필요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81992" y="5577154"/>
            <a:ext cx="1773552" cy="491824"/>
          </a:xfrm>
          <a:prstGeom prst="wedgeRoundRectCallout">
            <a:avLst>
              <a:gd name="adj1" fmla="val -95267"/>
              <a:gd name="adj2" fmla="val -226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실제 표시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되지않는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선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설명을 위해 표시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8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9.4 FFT</a:t>
            </a:r>
            <a:r>
              <a:rPr lang="ko-KR" altLang="en-US" dirty="0"/>
              <a:t>를 이용한 주파수 영역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9.2 </a:t>
            </a:r>
            <a:r>
              <a:rPr lang="ko-KR" altLang="en-US" smtClean="0"/>
              <a:t>이산 푸리에 변환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해결 방법 </a:t>
            </a:r>
            <a:r>
              <a:rPr lang="en-US" altLang="ko-KR" dirty="0" smtClean="0"/>
              <a:t>- </a:t>
            </a:r>
            <a:r>
              <a:rPr lang="ko-KR" altLang="en-US" dirty="0" err="1"/>
              <a:t>셔플링</a:t>
            </a:r>
            <a:r>
              <a:rPr lang="en-US" altLang="ko-KR" dirty="0"/>
              <a:t>(shuffling)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err="1" smtClean="0"/>
              <a:t>사분면과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사분면의</a:t>
            </a:r>
            <a:r>
              <a:rPr lang="ko-KR" altLang="en-US" dirty="0" smtClean="0"/>
              <a:t> 영상 맞교환</a:t>
            </a:r>
            <a:r>
              <a:rPr lang="en-US" altLang="ko-KR" dirty="0" smtClean="0"/>
              <a:t>, 2</a:t>
            </a:r>
            <a:r>
              <a:rPr lang="ko-KR" altLang="en-US" dirty="0" err="1" smtClean="0"/>
              <a:t>사분면과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사분면의</a:t>
            </a:r>
            <a:r>
              <a:rPr lang="ko-KR" altLang="en-US" dirty="0" smtClean="0"/>
              <a:t> 영상 맞교환</a:t>
            </a:r>
            <a:endParaRPr lang="en-US" altLang="ko-KR" dirty="0" smtClean="0"/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푸리에</a:t>
            </a:r>
            <a:r>
              <a:rPr lang="ko-KR" altLang="en-US" dirty="0" smtClean="0">
                <a:sym typeface="Wingdings" panose="05000000000000000000" pitchFamily="2" charset="2"/>
              </a:rPr>
              <a:t> 변환 주파수 스펙트럼의 주기가 </a:t>
            </a:r>
            <a:r>
              <a:rPr lang="en-US" altLang="ko-KR" dirty="0" smtClean="0">
                <a:sym typeface="Wingdings" panose="05000000000000000000" pitchFamily="2" charset="2"/>
              </a:rPr>
              <a:t>180</a:t>
            </a:r>
            <a:r>
              <a:rPr lang="ko-KR" altLang="en-US" dirty="0" smtClean="0">
                <a:sym typeface="Wingdings" panose="05000000000000000000" pitchFamily="2" charset="2"/>
              </a:rPr>
              <a:t>도이기 때문에 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중심이 최저주파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바깥쪽으로 갈수록 고주파 영역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원형의 밴드로 주파수 영역 쉽게 구분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2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75" y="1172359"/>
            <a:ext cx="6924675" cy="23907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셔플링</a:t>
            </a:r>
            <a:r>
              <a:rPr lang="ko-KR" altLang="en-US" dirty="0" smtClean="0"/>
              <a:t> 함수 구현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798196" y="3830513"/>
            <a:ext cx="3141956" cy="541008"/>
          </a:xfrm>
          <a:prstGeom prst="wedgeRoundRectCallout">
            <a:avLst>
              <a:gd name="adj1" fmla="val -56420"/>
              <a:gd name="adj2" fmla="val -1662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복사하지 않고 원본 영상을 목적 영상에 할당하면 참조가 되어 결과에 오류 발생함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DFT </a:t>
            </a:r>
            <a:r>
              <a:rPr lang="ko-KR" altLang="en-US" dirty="0" smtClean="0"/>
              <a:t>수행 방법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결과 전치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수행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다시 전치</a:t>
            </a:r>
            <a:endParaRPr lang="ko-KR" altLang="en-US" dirty="0"/>
          </a:p>
        </p:txBody>
      </p:sp>
      <p:pic>
        <p:nvPicPr>
          <p:cNvPr id="15361" name="_x215215360" descr="EMB00000cd412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5256584" cy="44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5536" y="620688"/>
            <a:ext cx="6863340" cy="6100168"/>
            <a:chOff x="827584" y="595404"/>
            <a:chExt cx="6863340" cy="6285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595404"/>
              <a:ext cx="6858000" cy="23145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43405"/>
            <a:stretch/>
          </p:blipFill>
          <p:spPr>
            <a:xfrm>
              <a:off x="842449" y="2772690"/>
              <a:ext cx="6848475" cy="4107724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436096" y="1844824"/>
            <a:ext cx="1612320" cy="335923"/>
          </a:xfrm>
          <a:prstGeom prst="wedgeRoundRectCallout">
            <a:avLst>
              <a:gd name="adj1" fmla="val -90187"/>
              <a:gd name="adj2" fmla="val 647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DFT 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번 수행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75856" y="4437112"/>
            <a:ext cx="1211359" cy="277623"/>
          </a:xfrm>
          <a:prstGeom prst="wedgeRoundRectCallout">
            <a:avLst>
              <a:gd name="adj1" fmla="val -127618"/>
              <a:gd name="adj2" fmla="val 846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시작 시간 측정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95578" y="5139839"/>
            <a:ext cx="2360598" cy="305385"/>
          </a:xfrm>
          <a:prstGeom prst="wedgeRoundRectCallout">
            <a:avLst>
              <a:gd name="adj1" fmla="val -108420"/>
              <a:gd name="adj2" fmla="val 234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종료 시간 측정 및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수행시간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계산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59999"/>
          <a:stretch/>
        </p:blipFill>
        <p:spPr>
          <a:xfrm>
            <a:off x="636274" y="692696"/>
            <a:ext cx="6516089" cy="27623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483768" y="1971487"/>
            <a:ext cx="2145998" cy="305385"/>
          </a:xfrm>
          <a:prstGeom prst="wedgeRoundRectCallout">
            <a:avLst>
              <a:gd name="adj1" fmla="val -41971"/>
              <a:gd name="adj2" fmla="val -1064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복소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객체의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실수부만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가져옴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3995924"/>
            <a:ext cx="7486340" cy="2745444"/>
            <a:chOff x="323528" y="4184756"/>
            <a:chExt cx="7486340" cy="27454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969381"/>
              <a:ext cx="1746131" cy="19608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976" y="4969381"/>
              <a:ext cx="1746131" cy="196081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1960" y="4969381"/>
              <a:ext cx="1746131" cy="196081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0944" y="4986447"/>
              <a:ext cx="1718924" cy="192668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073" y="4184756"/>
              <a:ext cx="3838896" cy="621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 신호의 한 원소에 곱해지는 기저 함수의 원소들을 원소 길이만큼 반복적으로 곱해짐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때문에 신호가 커질수록 계산 속도는 기하급수적으로 증가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삼각함수의 주기성 이용해 작은 단위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반복적 수행하고 합해져서 효율성 높이는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수식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짝수부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홀수부</a:t>
            </a:r>
            <a:r>
              <a:rPr lang="ko-KR" altLang="en-US" dirty="0" smtClean="0"/>
              <a:t> 분리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짝수부</a:t>
            </a:r>
            <a:r>
              <a:rPr lang="ko-KR" altLang="en-US" dirty="0" smtClean="0"/>
              <a:t> 변환 수식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err="1" smtClean="0"/>
              <a:t>홀수부</a:t>
            </a:r>
            <a:r>
              <a:rPr lang="ko-KR" altLang="en-US" dirty="0" smtClean="0"/>
              <a:t> 변환 수식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수식의 정리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9509"/>
          <a:stretch/>
        </p:blipFill>
        <p:spPr bwMode="auto">
          <a:xfrm>
            <a:off x="1475656" y="1179562"/>
            <a:ext cx="5569338" cy="1385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2448"/>
            <a:ext cx="3230880" cy="1287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6"/>
          <a:stretch/>
        </p:blipFill>
        <p:spPr bwMode="auto">
          <a:xfrm>
            <a:off x="1187624" y="5232935"/>
            <a:ext cx="3444240" cy="598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9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공통 지수부분에서 한 주기</a:t>
                </a:r>
                <a:r>
                  <a:rPr lang="en-US" altLang="ko-KR" dirty="0"/>
                  <a:t>(L)</a:t>
                </a:r>
                <a:r>
                  <a:rPr lang="ko-KR" altLang="en-US" dirty="0"/>
                  <a:t>를 더한 </a:t>
                </a:r>
                <a:r>
                  <a:rPr lang="ko-KR" altLang="en-US" dirty="0" smtClean="0"/>
                  <a:t>수식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3"/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>
                        <a:latin typeface="Cambria Math" panose="02040503050406030204" pitchFamily="18" charset="0"/>
                      </a:rPr>
                      <m:t>한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쌍의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 smtClean="0"/>
                  <a:t>으로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smtClean="0"/>
                  <a:t>값 계산 가능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속도 향상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58653"/>
            <a:ext cx="5543550" cy="614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9.3 </a:t>
            </a:r>
            <a:r>
              <a:rPr lang="ko-KR" altLang="en-US" smtClean="0"/>
              <a:t>고속 푸리에 변환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/>
          <a:stretch/>
        </p:blipFill>
        <p:spPr bwMode="auto">
          <a:xfrm>
            <a:off x="1110267" y="1035159"/>
            <a:ext cx="5222081" cy="53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14600"/>
          <a:stretch/>
        </p:blipFill>
        <p:spPr bwMode="auto">
          <a:xfrm>
            <a:off x="1816810" y="4437112"/>
            <a:ext cx="3566173" cy="54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885" y="1772816"/>
            <a:ext cx="4772025" cy="962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7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313" y="1057"/>
            <a:ext cx="8654999" cy="592550"/>
          </a:xfrm>
        </p:spPr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짝수원소 홀수 원소 분리 및 계산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355429544" descr="EMB00000cd412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22512"/>
            <a:ext cx="606015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2483768" y="4922912"/>
            <a:ext cx="1773553" cy="541010"/>
          </a:xfrm>
          <a:prstGeom prst="wedgeRoundRectCallout">
            <a:avLst>
              <a:gd name="adj1" fmla="val 51969"/>
              <a:gd name="adj2" fmla="val -1821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G[0]~G[3]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이용해서 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G[4]~G[7]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계산 가능 </a:t>
            </a:r>
            <a:endParaRPr lang="en-US" altLang="ko-KR" sz="14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211960" y="2906688"/>
            <a:ext cx="4700603" cy="2016224"/>
            <a:chOff x="4355976" y="3429000"/>
            <a:chExt cx="4700603" cy="201622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1" t="24611"/>
            <a:stretch/>
          </p:blipFill>
          <p:spPr bwMode="auto">
            <a:xfrm>
              <a:off x="5940152" y="5025147"/>
              <a:ext cx="3116427" cy="420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4355976" y="3429000"/>
              <a:ext cx="2624047" cy="1379477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꺾인 연결선 18"/>
            <p:cNvCxnSpPr>
              <a:stCxn id="18" idx="3"/>
              <a:endCxn id="10" idx="0"/>
            </p:cNvCxnSpPr>
            <p:nvPr/>
          </p:nvCxnSpPr>
          <p:spPr>
            <a:xfrm>
              <a:off x="6980023" y="4118739"/>
              <a:ext cx="518343" cy="906408"/>
            </a:xfrm>
            <a:prstGeom prst="bentConnector2">
              <a:avLst/>
            </a:prstGeom>
            <a:ln>
              <a:solidFill>
                <a:schemeClr val="accent4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227468" y="620688"/>
            <a:ext cx="4520996" cy="2078267"/>
            <a:chOff x="4371484" y="1143000"/>
            <a:chExt cx="4520996" cy="2078267"/>
          </a:xfrm>
        </p:grpSpPr>
        <p:sp>
          <p:nvSpPr>
            <p:cNvPr id="14" name="직사각형 13"/>
            <p:cNvSpPr/>
            <p:nvPr/>
          </p:nvSpPr>
          <p:spPr>
            <a:xfrm>
              <a:off x="4371484" y="1841790"/>
              <a:ext cx="2624047" cy="1379477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3"/>
              <a:endCxn id="22" idx="2"/>
            </p:cNvCxnSpPr>
            <p:nvPr/>
          </p:nvCxnSpPr>
          <p:spPr>
            <a:xfrm flipV="1">
              <a:off x="6995531" y="1556792"/>
              <a:ext cx="497727" cy="974737"/>
            </a:xfrm>
            <a:prstGeom prst="bentConnector2">
              <a:avLst/>
            </a:prstGeom>
            <a:ln>
              <a:solidFill>
                <a:schemeClr val="accent4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53"/>
            <a:stretch/>
          </p:blipFill>
          <p:spPr bwMode="auto">
            <a:xfrm>
              <a:off x="6094035" y="1143000"/>
              <a:ext cx="2798445" cy="413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8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연속적 신호 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원소로 분리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355427544" descr="EMB00000cd412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6408712" cy="32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1835696" y="4934750"/>
            <a:ext cx="2360599" cy="541010"/>
          </a:xfrm>
          <a:prstGeom prst="wedgeRoundRectCallout">
            <a:avLst>
              <a:gd name="adj1" fmla="val -9335"/>
              <a:gd name="adj2" fmla="val -1629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스크램블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</a:rPr>
              <a:t>짝수부와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</a:rPr>
              <a:t>홀수부로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 계속적으로 분리하여 최종적으로 두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원소만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갖게끔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신호 재배열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1340769"/>
                <a:ext cx="553998" cy="3093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40769"/>
                <a:ext cx="553998" cy="3093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사각형 설명선 10"/>
          <p:cNvSpPr/>
          <p:nvPr/>
        </p:nvSpPr>
        <p:spPr>
          <a:xfrm>
            <a:off x="179512" y="5037293"/>
            <a:ext cx="621619" cy="335924"/>
          </a:xfrm>
          <a:prstGeom prst="wedgeRoundRectCallout">
            <a:avLst>
              <a:gd name="adj1" fmla="val 13629"/>
              <a:gd name="adj2" fmla="val -273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원 신호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4947" y="2630171"/>
            <a:ext cx="960519" cy="922521"/>
            <a:chOff x="924987" y="3009374"/>
            <a:chExt cx="960519" cy="922521"/>
          </a:xfrm>
        </p:grpSpPr>
        <p:sp>
          <p:nvSpPr>
            <p:cNvPr id="5" name="오른쪽 화살표 4"/>
            <p:cNvSpPr/>
            <p:nvPr/>
          </p:nvSpPr>
          <p:spPr>
            <a:xfrm>
              <a:off x="1283970" y="3009374"/>
              <a:ext cx="191686" cy="479213"/>
            </a:xfrm>
            <a:prstGeom prst="rightArrow">
              <a:avLst/>
            </a:prstGeom>
            <a:ln w="63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4987" y="3501008"/>
              <a:ext cx="960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smtClean="0">
                  <a:solidFill>
                    <a:schemeClr val="accent1">
                      <a:lumMod val="75000"/>
                    </a:schemeClr>
                  </a:solidFill>
                </a:rPr>
                <a:t>홀수</a:t>
              </a:r>
              <a:r>
                <a:rPr lang="en-US" altLang="ko-KR" sz="1050" dirty="0" smtClean="0">
                  <a:solidFill>
                    <a:schemeClr val="accent1">
                      <a:lumMod val="75000"/>
                    </a:schemeClr>
                  </a:solidFill>
                </a:rPr>
                <a:t>/</a:t>
              </a:r>
              <a:r>
                <a:rPr lang="ko-KR" altLang="en-US" sz="1050" dirty="0" err="1" smtClean="0">
                  <a:solidFill>
                    <a:schemeClr val="accent1">
                      <a:lumMod val="75000"/>
                    </a:schemeClr>
                  </a:solidFill>
                </a:rPr>
                <a:t>짝수부</a:t>
              </a:r>
              <a:endParaRPr lang="en-US" altLang="ko-KR" sz="105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050" dirty="0" smtClean="0">
                  <a:solidFill>
                    <a:schemeClr val="accent1">
                      <a:lumMod val="75000"/>
                    </a:schemeClr>
                  </a:solidFill>
                </a:rPr>
                <a:t>분리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95736" y="314935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분리</a:t>
            </a:r>
            <a:endParaRPr lang="ko-KR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9.3 </a:t>
            </a:r>
            <a:r>
              <a:rPr lang="ko-KR" altLang="en-US" smtClean="0"/>
              <a:t>고속 푸리에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버터플라이</a:t>
            </a:r>
            <a:r>
              <a:rPr lang="en-US" altLang="ko-KR" dirty="0" smtClean="0"/>
              <a:t>(butterfly)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스크램블 결과 원소에서 이웃한 두 원소에 대해서 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변환의 기저함수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원본 </a:t>
            </a:r>
            <a:r>
              <a:rPr lang="ko-KR" altLang="en-US" dirty="0"/>
              <a:t>신호를 연속적으로 </a:t>
            </a:r>
            <a:r>
              <a:rPr lang="ko-KR" altLang="en-US" dirty="0" err="1"/>
              <a:t>짝수부와</a:t>
            </a:r>
            <a:r>
              <a:rPr lang="ko-KR" altLang="en-US" dirty="0"/>
              <a:t> </a:t>
            </a:r>
            <a:r>
              <a:rPr lang="ko-KR" altLang="en-US" dirty="0" err="1"/>
              <a:t>홀수부로</a:t>
            </a:r>
            <a:r>
              <a:rPr lang="ko-KR" altLang="en-US" dirty="0"/>
              <a:t> </a:t>
            </a:r>
            <a:r>
              <a:rPr lang="ko-KR" altLang="en-US" dirty="0" smtClean="0"/>
              <a:t>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원본 신호의 </a:t>
            </a:r>
            <a:r>
              <a:rPr lang="ko-KR" altLang="en-US" dirty="0"/>
              <a:t>원소개수는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ko-KR" altLang="en-US" dirty="0" smtClean="0"/>
              <a:t>자승</a:t>
            </a:r>
            <a:endParaRPr lang="ko-KR" altLang="en-US" dirty="0"/>
          </a:p>
        </p:txBody>
      </p:sp>
      <p:pic>
        <p:nvPicPr>
          <p:cNvPr id="26625" name="_x355428664" descr="EMB00000cd41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69201"/>
            <a:ext cx="5813598" cy="12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영삽입</a:t>
            </a:r>
            <a:r>
              <a:rPr lang="en-US" altLang="ko-KR" dirty="0"/>
              <a:t>(zero-padding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푸리에</a:t>
            </a:r>
            <a:r>
              <a:rPr lang="ko-KR" altLang="en-US" dirty="0" smtClean="0"/>
              <a:t> 변환할 영상의 </a:t>
            </a:r>
            <a:r>
              <a:rPr lang="ko-KR" altLang="en-US" dirty="0"/>
              <a:t>크기가 반드시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ko-KR" altLang="en-US" dirty="0" smtClean="0"/>
              <a:t>자승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 </a:t>
            </a:r>
            <a:r>
              <a:rPr lang="ko-KR" altLang="en-US" dirty="0"/>
              <a:t>영상의 가로와 세로 크기를 </a:t>
            </a:r>
            <a:r>
              <a:rPr lang="en-US" altLang="ko-KR" dirty="0"/>
              <a:t>2</a:t>
            </a:r>
            <a:r>
              <a:rPr lang="ko-KR" altLang="en-US" dirty="0" smtClean="0"/>
              <a:t>의 자승이 되도록 넓히는 방법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40728" y="2099258"/>
            <a:ext cx="1975009" cy="376839"/>
            <a:chOff x="1475656" y="2819338"/>
            <a:chExt cx="1975009" cy="376839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75656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450665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475656" y="3088165"/>
              <a:ext cx="19750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88240" y="2819338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</a:t>
              </a:r>
              <a:endParaRPr lang="ko-KR" altLang="en-US" sz="12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346239" y="2060848"/>
            <a:ext cx="2113178" cy="376839"/>
            <a:chOff x="1475656" y="2819338"/>
            <a:chExt cx="2113178" cy="37683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75656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582917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7288" y="3088165"/>
              <a:ext cx="2101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23089" y="2819338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256=2</a:t>
              </a:r>
              <a:r>
                <a:rPr lang="en-US" altLang="ko-KR" sz="1200" baseline="30000" dirty="0" smtClean="0"/>
                <a:t>7</a:t>
              </a:r>
              <a:endParaRPr lang="ko-KR" altLang="en-US" sz="1200" baseline="30000" dirty="0"/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5796136" y="2708920"/>
            <a:ext cx="1771032" cy="447115"/>
          </a:xfrm>
          <a:prstGeom prst="wedgeRoundRectCallout">
            <a:avLst>
              <a:gd name="adj1" fmla="val -70780"/>
              <a:gd name="adj2" fmla="val 2117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빈공간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검은색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(0)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으로 채움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3" y="2554018"/>
            <a:ext cx="1982043" cy="22257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564904"/>
            <a:ext cx="2112011" cy="23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7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영삽입</a:t>
            </a:r>
            <a:r>
              <a:rPr lang="ko-KR" altLang="en-US" dirty="0" smtClean="0"/>
              <a:t> 함수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70" b="4007"/>
          <a:stretch/>
        </p:blipFill>
        <p:spPr>
          <a:xfrm>
            <a:off x="683569" y="1286061"/>
            <a:ext cx="8064896" cy="23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48680"/>
            <a:ext cx="7352126" cy="5688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004048" y="4077072"/>
            <a:ext cx="2360599" cy="305385"/>
          </a:xfrm>
          <a:prstGeom prst="wedgeRoundRectCallout">
            <a:avLst>
              <a:gd name="adj1" fmla="val -131347"/>
              <a:gd name="adj2" fmla="val 2328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재귀호출을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통한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원소까지 분리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5496" y="4365104"/>
            <a:ext cx="1612321" cy="447115"/>
          </a:xfrm>
          <a:prstGeom prst="wedgeRoundRectCallout">
            <a:avLst>
              <a:gd name="adj1" fmla="val 66052"/>
              <a:gd name="adj2" fmla="val -6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재호출할 때마다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신호길이는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½,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폭은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3528" y="680961"/>
            <a:ext cx="7872723" cy="5997362"/>
            <a:chOff x="361461" y="654767"/>
            <a:chExt cx="8111275" cy="617908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654767"/>
              <a:ext cx="8077200" cy="52768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61" y="5909930"/>
              <a:ext cx="8077200" cy="923925"/>
            </a:xfrm>
            <a:prstGeom prst="rect">
              <a:avLst/>
            </a:prstGeom>
          </p:spPr>
        </p:pic>
      </p:grpSp>
      <p:sp>
        <p:nvSpPr>
          <p:cNvPr id="13" name="모서리가 둥근 사각형 설명선 12"/>
          <p:cNvSpPr/>
          <p:nvPr/>
        </p:nvSpPr>
        <p:spPr>
          <a:xfrm>
            <a:off x="5028043" y="2204864"/>
            <a:ext cx="2856325" cy="305385"/>
          </a:xfrm>
          <a:prstGeom prst="wedgeRoundRectCallout">
            <a:avLst>
              <a:gd name="adj1" fmla="val -80777"/>
              <a:gd name="adj2" fmla="val 153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수식따라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신호길이로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나눈값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반환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0886" b="1223"/>
          <a:stretch/>
        </p:blipFill>
        <p:spPr>
          <a:xfrm>
            <a:off x="497480" y="542972"/>
            <a:ext cx="7159651" cy="62704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235737" y="6093296"/>
            <a:ext cx="2360599" cy="305385"/>
          </a:xfrm>
          <a:prstGeom prst="wedgeRoundRectCallout">
            <a:avLst>
              <a:gd name="adj1" fmla="val -101834"/>
              <a:gd name="adj2" fmla="val -915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형 스케일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영상 표시 위해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660232" y="3140968"/>
            <a:ext cx="1612321" cy="335924"/>
          </a:xfrm>
          <a:prstGeom prst="wedgeRoundRectCallout">
            <a:avLst>
              <a:gd name="adj1" fmla="val -164149"/>
              <a:gd name="adj2" fmla="val 429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번 채널이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실수부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19768"/>
            <a:ext cx="2356304" cy="2628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13" y="1116074"/>
            <a:ext cx="2215537" cy="2483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10" y="1116074"/>
            <a:ext cx="2211430" cy="2483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144104"/>
            <a:ext cx="2356304" cy="2628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466" y="4140410"/>
            <a:ext cx="2211430" cy="2483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010" y="4140410"/>
            <a:ext cx="2211430" cy="2483325"/>
          </a:xfrm>
          <a:prstGeom prst="rect">
            <a:avLst/>
          </a:prstGeom>
        </p:spPr>
      </p:pic>
      <p:sp>
        <p:nvSpPr>
          <p:cNvPr id="14" name="모서리가 둥근 사각형 설명선 13"/>
          <p:cNvSpPr/>
          <p:nvPr/>
        </p:nvSpPr>
        <p:spPr>
          <a:xfrm>
            <a:off x="2861870" y="4725144"/>
            <a:ext cx="682810" cy="369516"/>
          </a:xfrm>
          <a:prstGeom prst="wedgeRoundRectCallout">
            <a:avLst>
              <a:gd name="adj1" fmla="val -70780"/>
              <a:gd name="adj2" fmla="val 2117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영삽입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0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 FFT</a:t>
            </a:r>
            <a:r>
              <a:rPr lang="ko-KR" altLang="en-US" dirty="0"/>
              <a:t>를 이용한 주파수 영역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9.4.1 </a:t>
            </a:r>
            <a:r>
              <a:rPr lang="ko-KR" altLang="en-US" dirty="0"/>
              <a:t>주파수 영역 </a:t>
            </a:r>
            <a:r>
              <a:rPr lang="ko-KR" altLang="en-US" dirty="0" err="1"/>
              <a:t>필터링의</a:t>
            </a:r>
            <a:r>
              <a:rPr lang="ko-KR" altLang="en-US" dirty="0"/>
              <a:t> 과정 </a:t>
            </a:r>
            <a:r>
              <a:rPr lang="en-US" altLang="ko-KR" dirty="0"/>
              <a:t>516</a:t>
            </a:r>
          </a:p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r>
              <a:rPr lang="en-US" altLang="ko-KR" dirty="0"/>
              <a:t>517</a:t>
            </a:r>
          </a:p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r>
              <a:rPr lang="en-US" altLang="ko-KR" dirty="0"/>
              <a:t>522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2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9.4.1 </a:t>
            </a:r>
            <a:r>
              <a:rPr lang="ko-KR" altLang="en-US" dirty="0"/>
              <a:t>주파수 영역 </a:t>
            </a:r>
            <a:r>
              <a:rPr lang="ko-KR" altLang="en-US" dirty="0" err="1"/>
              <a:t>필터링의</a:t>
            </a:r>
            <a:r>
              <a:rPr lang="ko-KR" altLang="en-US" dirty="0"/>
              <a:t>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영상의 주파수 영역 변환</a:t>
            </a:r>
            <a:endParaRPr lang="en-US" altLang="ko-KR" dirty="0" smtClean="0"/>
          </a:p>
          <a:p>
            <a:pPr lvl="1"/>
            <a:r>
              <a:rPr lang="ko-KR" altLang="en-US" dirty="0"/>
              <a:t>저주파 영역과 </a:t>
            </a:r>
            <a:r>
              <a:rPr lang="ko-KR" altLang="en-US" dirty="0" smtClean="0"/>
              <a:t>고주파 영역 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특정 주파수 영역 강화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약화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제거 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주파수 영역 </a:t>
            </a:r>
            <a:r>
              <a:rPr lang="ko-KR" altLang="en-US" dirty="0" err="1" smtClean="0">
                <a:sym typeface="Wingdings" panose="05000000000000000000" pitchFamily="2" charset="2"/>
              </a:rPr>
              <a:t>필터링</a:t>
            </a:r>
            <a:r>
              <a:rPr lang="ko-KR" altLang="en-US" dirty="0" smtClean="0">
                <a:sym typeface="Wingdings" panose="05000000000000000000" pitchFamily="2" charset="2"/>
              </a:rPr>
              <a:t> 과정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42" y="1864274"/>
            <a:ext cx="6673248" cy="4489274"/>
          </a:xfrm>
          <a:prstGeom prst="roundRect">
            <a:avLst>
              <a:gd name="adj" fmla="val 14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저주파 통과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DFT </a:t>
            </a:r>
            <a:r>
              <a:rPr lang="ko-KR" altLang="en-US" dirty="0"/>
              <a:t>변환 영역에서 저주파 영역의 계수들은 </a:t>
            </a:r>
            <a:r>
              <a:rPr lang="ko-KR" altLang="en-US" dirty="0" smtClean="0"/>
              <a:t>통과</a:t>
            </a:r>
            <a:r>
              <a:rPr lang="en-US" altLang="ko-KR" dirty="0" smtClean="0"/>
              <a:t>, </a:t>
            </a:r>
            <a:r>
              <a:rPr lang="ko-KR" altLang="en-US" dirty="0"/>
              <a:t>고주파 영역의 </a:t>
            </a:r>
            <a:r>
              <a:rPr lang="ko-KR" altLang="en-US" dirty="0" smtClean="0"/>
              <a:t>계수 차단</a:t>
            </a:r>
            <a:endParaRPr lang="en-US" altLang="ko-KR" dirty="0" smtClean="0"/>
          </a:p>
          <a:p>
            <a:pPr lvl="1"/>
            <a:r>
              <a:rPr lang="ko-KR" altLang="en-US" dirty="0"/>
              <a:t>고주파 통과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2"/>
            <a:r>
              <a:rPr lang="ko-KR" altLang="en-US" dirty="0"/>
              <a:t>고주파 영역의 계수들을 </a:t>
            </a:r>
            <a:r>
              <a:rPr lang="ko-KR" altLang="en-US" dirty="0" smtClean="0"/>
              <a:t>통과시키고 저주파 </a:t>
            </a:r>
            <a:r>
              <a:rPr lang="ko-KR" altLang="en-US" dirty="0"/>
              <a:t>영역의 </a:t>
            </a:r>
            <a:r>
              <a:rPr lang="ko-KR" altLang="en-US" dirty="0" smtClean="0"/>
              <a:t>계수들 차단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48"/>
            <a:ext cx="6753225" cy="4410075"/>
          </a:xfrm>
          <a:prstGeom prst="roundRect">
            <a:avLst>
              <a:gd name="adj" fmla="val 43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84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9.1 </a:t>
            </a:r>
            <a:r>
              <a:rPr lang="ko-KR" altLang="en-US" smtClean="0"/>
              <a:t>공간 주파수의 이해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헤르츠</a:t>
            </a:r>
            <a:r>
              <a:rPr lang="en-US" altLang="ko-KR" dirty="0" smtClean="0"/>
              <a:t>(Hz)</a:t>
            </a:r>
          </a:p>
          <a:p>
            <a:pPr lvl="1"/>
            <a:r>
              <a:rPr lang="ko-KR" altLang="en-US" dirty="0" smtClean="0"/>
              <a:t>주파수를 표현하는 단위 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초 동안에 진동하는 횟수</a:t>
            </a:r>
            <a:endParaRPr lang="en-US" altLang="ko-KR" dirty="0" smtClean="0"/>
          </a:p>
          <a:p>
            <a:pPr lvl="1"/>
            <a:r>
              <a:rPr lang="ko-KR" altLang="en-US" dirty="0"/>
              <a:t>전파라는 신호에 국한된 표현</a:t>
            </a:r>
          </a:p>
        </p:txBody>
      </p:sp>
      <p:pic>
        <p:nvPicPr>
          <p:cNvPr id="1028" name="_x48290288" descr="EMB00000cd412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983410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36894" y="552639"/>
            <a:ext cx="7578833" cy="5886684"/>
            <a:chOff x="467544" y="555538"/>
            <a:chExt cx="8172450" cy="63477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924" y="555538"/>
              <a:ext cx="8105775" cy="17621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255100"/>
              <a:ext cx="8172450" cy="46482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64452" y="1685904"/>
            <a:ext cx="2852231" cy="372505"/>
          </a:xfrm>
          <a:prstGeom prst="wedgeRoundRectCallout">
            <a:avLst>
              <a:gd name="adj1" fmla="val -85124"/>
              <a:gd name="adj2" fmla="val 476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fft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수행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+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스프트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+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스팩트럼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영상 생성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067944" y="3717032"/>
            <a:ext cx="1948112" cy="372505"/>
          </a:xfrm>
          <a:prstGeom prst="wedgeRoundRectCallout">
            <a:avLst>
              <a:gd name="adj1" fmla="val -83216"/>
              <a:gd name="adj2" fmla="val 114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역스프트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+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역</a:t>
            </a:r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fft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수행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5" y="552108"/>
            <a:ext cx="7254043" cy="6333436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517219" y="3767784"/>
            <a:ext cx="2852231" cy="307855"/>
          </a:xfrm>
          <a:prstGeom prst="wedgeRoundRectCallout">
            <a:avLst>
              <a:gd name="adj1" fmla="val -71833"/>
              <a:gd name="adj2" fmla="val -311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필터링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주파수 계수와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필터행렬의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곱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4906" y="3090359"/>
            <a:ext cx="3137454" cy="338641"/>
          </a:xfrm>
          <a:prstGeom prst="wedgeRoundRectCallout">
            <a:avLst>
              <a:gd name="adj1" fmla="val -69994"/>
              <a:gd name="adj2" fmla="val -706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함수는 필터 행렬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2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개 채널로 구성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5665" y="1199614"/>
            <a:ext cx="2046695" cy="2282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7" y="1159141"/>
            <a:ext cx="2046695" cy="228285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555776" y="779580"/>
            <a:ext cx="2142923" cy="297521"/>
          </a:xfrm>
          <a:prstGeom prst="wedgeRoundRectCallout">
            <a:avLst>
              <a:gd name="adj1" fmla="val -17249"/>
              <a:gd name="adj2" fmla="val 1969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저주파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통과결과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흐림 현상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580112" y="764704"/>
            <a:ext cx="2357215" cy="327273"/>
          </a:xfrm>
          <a:prstGeom prst="wedgeRoundRectCallout">
            <a:avLst>
              <a:gd name="adj1" fmla="val -17249"/>
              <a:gd name="adj2" fmla="val 1969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고주파 </a:t>
            </a:r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</a:rPr>
              <a:t>통과 결과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에지 영상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115660" y="6381328"/>
            <a:ext cx="1642371" cy="435600"/>
          </a:xfrm>
          <a:prstGeom prst="wedgeRoundRectCallout">
            <a:avLst>
              <a:gd name="adj1" fmla="val 4876"/>
              <a:gd name="adj2" fmla="val -758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저주파 통과 후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주파수 스펙트럼 영상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046" y="3501008"/>
            <a:ext cx="94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입력영상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04" y="1180388"/>
            <a:ext cx="2046695" cy="2282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04" y="3933056"/>
            <a:ext cx="2046695" cy="2282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3952123"/>
            <a:ext cx="2046695" cy="2282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880" y="3952123"/>
            <a:ext cx="2046695" cy="2282851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5997575" y="6358853"/>
            <a:ext cx="1610010" cy="479160"/>
          </a:xfrm>
          <a:prstGeom prst="wedgeRoundRectCallout">
            <a:avLst>
              <a:gd name="adj1" fmla="val -7767"/>
              <a:gd name="adj2" fmla="val -677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고주파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통과 후 </a:t>
            </a:r>
            <a:endParaRPr lang="en-US" altLang="ko-KR" sz="1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주파수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스펙트럼 영상</a:t>
            </a:r>
          </a:p>
        </p:txBody>
      </p:sp>
    </p:spTree>
    <p:extLst>
      <p:ext uri="{BB962C8B-B14F-4D97-AF65-F5344CB8AC3E}">
        <p14:creationId xmlns:p14="http://schemas.microsoft.com/office/powerpoint/2010/main" val="295775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9.4.3 </a:t>
            </a:r>
            <a:r>
              <a:rPr lang="ko-KR" altLang="en-US" dirty="0" err="1" smtClean="0"/>
              <a:t>버터워스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대역 통과 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대역에서 급격하게 값을 제거하기 때문에 결과 영상의 화질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경계부분 주위로 잔물결 같은 무늬</a:t>
            </a:r>
            <a:r>
              <a:rPr lang="en-US" altLang="ko-KR" dirty="0" smtClean="0"/>
              <a:t>(ringing pattern)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해결방법</a:t>
            </a:r>
            <a:endParaRPr lang="en-US" altLang="ko-KR" dirty="0"/>
          </a:p>
          <a:p>
            <a:pPr lvl="1"/>
            <a:r>
              <a:rPr lang="ko-KR" altLang="en-US" dirty="0"/>
              <a:t>필터 </a:t>
            </a:r>
            <a:r>
              <a:rPr lang="ko-KR" altLang="en-US" dirty="0" err="1" smtClean="0"/>
              <a:t>원소값을</a:t>
            </a:r>
            <a:r>
              <a:rPr lang="ko-KR" altLang="en-US" dirty="0" smtClean="0"/>
              <a:t> 차단 주파수에서 급격하게 </a:t>
            </a:r>
            <a:r>
              <a:rPr lang="en-US" altLang="ko-KR" dirty="0"/>
              <a:t>0</a:t>
            </a:r>
            <a:r>
              <a:rPr lang="ko-KR" altLang="en-US" dirty="0" err="1" smtClean="0"/>
              <a:t>으로하지</a:t>
            </a:r>
            <a:r>
              <a:rPr lang="ko-KR" altLang="en-US" dirty="0" smtClean="0"/>
              <a:t> 않고 </a:t>
            </a:r>
            <a:r>
              <a:rPr lang="ko-KR" altLang="en-US" dirty="0"/>
              <a:t>완만한 </a:t>
            </a:r>
            <a:r>
              <a:rPr lang="ko-KR" altLang="en-US" dirty="0" smtClean="0"/>
              <a:t>경사 </a:t>
            </a:r>
            <a:r>
              <a:rPr lang="ko-KR" altLang="en-US" dirty="0"/>
              <a:t>이루도록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err="1"/>
              <a:t>버터워즈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en-US" altLang="ko-KR" dirty="0"/>
              <a:t>Butterworth filter)</a:t>
            </a:r>
            <a:r>
              <a:rPr lang="ko-KR" altLang="en-US" dirty="0"/>
              <a:t>나 </a:t>
            </a:r>
            <a:r>
              <a:rPr lang="ko-KR" altLang="en-US" dirty="0" err="1"/>
              <a:t>가우시안</a:t>
            </a:r>
            <a:r>
              <a:rPr lang="ko-KR" altLang="en-US" dirty="0"/>
              <a:t> 필터</a:t>
            </a:r>
            <a:r>
              <a:rPr lang="en-US" altLang="ko-KR" dirty="0"/>
              <a:t>(Gaussian </a:t>
            </a:r>
            <a:r>
              <a:rPr lang="en-US" altLang="ko-KR" dirty="0" smtClean="0"/>
              <a:t>filter)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7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9.4.3 </a:t>
            </a:r>
            <a:r>
              <a:rPr lang="ko-KR" altLang="en-US" dirty="0" err="1" smtClean="0"/>
              <a:t>버터워스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 </a:t>
            </a:r>
            <a:r>
              <a:rPr lang="ko-KR" altLang="en-US" dirty="0"/>
              <a:t>원소의 구성을 </a:t>
            </a:r>
            <a:r>
              <a:rPr lang="ko-KR" altLang="en-US" dirty="0" err="1"/>
              <a:t>가우시안</a:t>
            </a:r>
            <a:r>
              <a:rPr lang="ko-KR" altLang="en-US" dirty="0"/>
              <a:t> 함수의 수식 분포를 갖게 함으로써 </a:t>
            </a:r>
            <a:r>
              <a:rPr lang="ko-KR" altLang="en-US" dirty="0" smtClean="0"/>
              <a:t>차단 주파수 </a:t>
            </a:r>
            <a:r>
              <a:rPr lang="ko-KR" altLang="en-US" dirty="0"/>
              <a:t>부분을 점진적으로 구성한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41985" name="_x355427624" descr="EMB00000cd412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/>
          <a:stretch>
            <a:fillRect/>
          </a:stretch>
        </p:blipFill>
        <p:spPr bwMode="auto">
          <a:xfrm>
            <a:off x="709495" y="2852936"/>
            <a:ext cx="767892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90" y="1628800"/>
            <a:ext cx="5505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버터워즈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차단 </a:t>
            </a:r>
            <a:r>
              <a:rPr lang="ko-KR" altLang="en-US" dirty="0"/>
              <a:t>주파수 </a:t>
            </a:r>
            <a:r>
              <a:rPr lang="ko-KR" altLang="en-US" dirty="0" smtClean="0"/>
              <a:t>반지름 </a:t>
            </a:r>
            <a:r>
              <a:rPr lang="ko-KR" altLang="en-US" dirty="0"/>
              <a:t>위치</a:t>
            </a:r>
            <a:r>
              <a:rPr lang="en-US" altLang="ko-KR" dirty="0"/>
              <a:t>(</a:t>
            </a:r>
            <a:r>
              <a:rPr lang="en-US" altLang="ko-KR" sz="2500" i="1" dirty="0"/>
              <a:t>R</a:t>
            </a:r>
            <a:r>
              <a:rPr lang="en-US" altLang="ko-KR" dirty="0"/>
              <a:t>)</a:t>
            </a:r>
            <a:r>
              <a:rPr lang="ko-KR" altLang="en-US" dirty="0"/>
              <a:t>와 지수의 승수인 </a:t>
            </a:r>
            <a:r>
              <a:rPr lang="en-US" altLang="ko-KR" sz="2500" i="1" dirty="0"/>
              <a:t>n </a:t>
            </a:r>
            <a:r>
              <a:rPr lang="ko-KR" altLang="en-US" dirty="0" smtClean="0"/>
              <a:t>값에 </a:t>
            </a:r>
            <a:r>
              <a:rPr lang="ko-KR" altLang="en-US" dirty="0"/>
              <a:t>따라서 차단 필터의 반지름과 </a:t>
            </a:r>
            <a:r>
              <a:rPr lang="ko-KR" altLang="en-US" dirty="0" smtClean="0"/>
              <a:t>포물선의 곡률 결정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64557"/>
            <a:ext cx="5362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_x355427384" descr="EMB00000cd41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"/>
          <a:stretch>
            <a:fillRect/>
          </a:stretch>
        </p:blipFill>
        <p:spPr bwMode="auto">
          <a:xfrm>
            <a:off x="827584" y="3212976"/>
            <a:ext cx="6972770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38329"/>
          <a:stretch/>
        </p:blipFill>
        <p:spPr>
          <a:xfrm>
            <a:off x="467543" y="548679"/>
            <a:ext cx="7166610" cy="6125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068795" y="4928703"/>
            <a:ext cx="1463645" cy="372505"/>
            <a:chOff x="6837035" y="4243697"/>
            <a:chExt cx="1463645" cy="372505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6837035" y="4243697"/>
              <a:ext cx="1463645" cy="372505"/>
            </a:xfrm>
            <a:prstGeom prst="wedgeRoundRectCallout">
              <a:avLst>
                <a:gd name="adj1" fmla="val -86179"/>
                <a:gd name="adj2" fmla="val 31946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accent4">
                      <a:lumMod val="50000"/>
                    </a:schemeClr>
                  </a:solidFill>
                </a:rPr>
                <a:t>OpenCV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함수는 </a:t>
              </a:r>
              <a:endParaRPr lang="en-US" altLang="ko-KR" sz="1100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필터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채널로 구성</a:t>
              </a:r>
              <a:endParaRPr lang="ko-KR" altLang="en-US" sz="11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6837035" y="4243697"/>
              <a:ext cx="1463645" cy="372505"/>
            </a:xfrm>
            <a:prstGeom prst="wedgeRoundRectCallout">
              <a:avLst>
                <a:gd name="adj1" fmla="val -83928"/>
                <a:gd name="adj2" fmla="val -26436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accent4">
                      <a:lumMod val="50000"/>
                    </a:schemeClr>
                  </a:solidFill>
                </a:rPr>
                <a:t>OpenCV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함수는 </a:t>
              </a:r>
              <a:endParaRPr lang="en-US" altLang="ko-KR" sz="1100" dirty="0" smtClean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필터 </a:t>
              </a:r>
              <a:r>
                <a:rPr lang="en-US" altLang="ko-KR" sz="1100" dirty="0" smtClean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ko-KR" altLang="en-US" sz="1100" dirty="0" smtClean="0">
                  <a:solidFill>
                    <a:schemeClr val="accent4">
                      <a:lumMod val="50000"/>
                    </a:schemeClr>
                  </a:solidFill>
                </a:rPr>
                <a:t>채널로 구성</a:t>
              </a:r>
              <a:endParaRPr lang="ko-KR" altLang="en-US" sz="11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7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36096" y="2624447"/>
            <a:ext cx="1330586" cy="372505"/>
          </a:xfrm>
          <a:prstGeom prst="wedgeRoundRectCallout">
            <a:avLst>
              <a:gd name="adj1" fmla="val -117535"/>
              <a:gd name="adj2" fmla="val 121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중심점에서 좌표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4633313"/>
            <a:ext cx="1610010" cy="307855"/>
          </a:xfrm>
          <a:prstGeom prst="wedgeRoundRectCallout">
            <a:avLst>
              <a:gd name="adj1" fmla="val -66726"/>
              <a:gd name="adj2" fmla="val -821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복소수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6703" y="764704"/>
            <a:ext cx="7142988" cy="4178181"/>
            <a:chOff x="578608" y="-557401"/>
            <a:chExt cx="8191500" cy="45423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88660"/>
            <a:stretch/>
          </p:blipFill>
          <p:spPr>
            <a:xfrm>
              <a:off x="578608" y="3348755"/>
              <a:ext cx="8191500" cy="63619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64362" b="-1"/>
            <a:stretch/>
          </p:blipFill>
          <p:spPr>
            <a:xfrm>
              <a:off x="603563" y="-557401"/>
              <a:ext cx="8143875" cy="4040277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6821083" y="1823602"/>
            <a:ext cx="1463645" cy="338641"/>
          </a:xfrm>
          <a:prstGeom prst="wedgeRoundRectCallout">
            <a:avLst>
              <a:gd name="adj1" fmla="val -166182"/>
              <a:gd name="adj2" fmla="val 1057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가우시안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마스크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생성위한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표준편차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04248" y="2573068"/>
            <a:ext cx="1463645" cy="279868"/>
          </a:xfrm>
          <a:prstGeom prst="wedgeRoundRectCallout">
            <a:avLst>
              <a:gd name="adj1" fmla="val -116183"/>
              <a:gd name="adj2" fmla="val -401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차단 반지름 및 곡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률</a:t>
            </a:r>
          </a:p>
        </p:txBody>
      </p:sp>
    </p:spTree>
    <p:extLst>
      <p:ext uri="{BB962C8B-B14F-4D97-AF65-F5344CB8AC3E}">
        <p14:creationId xmlns:p14="http://schemas.microsoft.com/office/powerpoint/2010/main" val="21356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36096" y="2624447"/>
            <a:ext cx="1330586" cy="372505"/>
          </a:xfrm>
          <a:prstGeom prst="wedgeRoundRectCallout">
            <a:avLst>
              <a:gd name="adj1" fmla="val -117535"/>
              <a:gd name="adj2" fmla="val 121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중심점에서 좌표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4633313"/>
            <a:ext cx="1610010" cy="307855"/>
          </a:xfrm>
          <a:prstGeom prst="wedgeRoundRectCallout">
            <a:avLst>
              <a:gd name="adj1" fmla="val -66726"/>
              <a:gd name="adj2" fmla="val -821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복소수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1340"/>
          <a:stretch/>
        </p:blipFill>
        <p:spPr>
          <a:xfrm>
            <a:off x="393358" y="673004"/>
            <a:ext cx="7700010" cy="4675584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6686066" y="1440015"/>
            <a:ext cx="1948112" cy="279868"/>
          </a:xfrm>
          <a:prstGeom prst="wedgeRoundRectCallout">
            <a:avLst>
              <a:gd name="adj1" fmla="val -47259"/>
              <a:gd name="adj2" fmla="val -1196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한 채널만 그래프로 그림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4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7" y="557326"/>
            <a:ext cx="6045220" cy="64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6858000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36" y="3770213"/>
            <a:ext cx="5387368" cy="30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03214"/>
            <a:ext cx="7106489" cy="59661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모아레</a:t>
            </a:r>
            <a:r>
              <a:rPr lang="ko-KR" altLang="en-US" dirty="0" smtClean="0"/>
              <a:t> 제거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00" y="2187196"/>
            <a:ext cx="1876090" cy="2136030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35496" y="3068960"/>
            <a:ext cx="999689" cy="372505"/>
          </a:xfrm>
          <a:prstGeom prst="wedgeRoundRectCallout">
            <a:avLst>
              <a:gd name="adj1" fmla="val 71737"/>
              <a:gd name="adj2" fmla="val 708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마스크 영상에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원을 그림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652121" y="5157192"/>
            <a:ext cx="1330586" cy="338641"/>
          </a:xfrm>
          <a:prstGeom prst="wedgeRoundRectCallout">
            <a:avLst>
              <a:gd name="adj1" fmla="val -132858"/>
              <a:gd name="adj2" fmla="val -85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함수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3" y="1015181"/>
            <a:ext cx="8201025" cy="3819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</a:t>
            </a:r>
            <a:r>
              <a:rPr lang="en-US" altLang="ko-KR" dirty="0"/>
              <a:t>– </a:t>
            </a:r>
            <a:r>
              <a:rPr lang="ko-KR" altLang="en-US" dirty="0" err="1"/>
              <a:t>모아레</a:t>
            </a:r>
            <a:r>
              <a:rPr lang="ko-KR" altLang="en-US" dirty="0"/>
              <a:t> 제거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752993"/>
            <a:ext cx="1948112" cy="307855"/>
          </a:xfrm>
          <a:prstGeom prst="wedgeRoundRectCallout">
            <a:avLst>
              <a:gd name="adj1" fmla="val -107857"/>
              <a:gd name="adj2" fmla="val 461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디폴트로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dft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함수 수행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</a:t>
            </a:r>
            <a:r>
              <a:rPr lang="en-US" altLang="ko-KR" dirty="0"/>
              <a:t>– </a:t>
            </a:r>
            <a:r>
              <a:rPr lang="ko-KR" altLang="en-US" dirty="0" err="1"/>
              <a:t>모아레</a:t>
            </a:r>
            <a:r>
              <a:rPr lang="ko-KR" altLang="en-US" dirty="0"/>
              <a:t> 제거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81" y="1484784"/>
            <a:ext cx="2485178" cy="3213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776759"/>
            <a:ext cx="5438769" cy="29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이산 코사인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</a:t>
            </a:r>
            <a:r>
              <a:rPr lang="en-US" altLang="ko-KR" dirty="0"/>
              <a:t>DCT: Discrete Cosine Transform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1974</a:t>
            </a:r>
            <a:r>
              <a:rPr lang="ko-KR" altLang="en-US" dirty="0"/>
              <a:t>년 미국의 텍사스 대학</a:t>
            </a:r>
            <a:r>
              <a:rPr lang="en-US" altLang="ko-KR" dirty="0"/>
              <a:t>(University of Texas)</a:t>
            </a:r>
            <a:r>
              <a:rPr lang="ko-KR" altLang="en-US" dirty="0"/>
              <a:t>에서 라오 교수 </a:t>
            </a:r>
            <a:r>
              <a:rPr lang="ko-KR" altLang="en-US" dirty="0" smtClean="0"/>
              <a:t>팀이 발표한 직교변환에 관한 논문</a:t>
            </a:r>
            <a:endParaRPr lang="en-US" altLang="ko-KR" dirty="0" smtClean="0"/>
          </a:p>
          <a:p>
            <a:pPr lvl="2"/>
            <a:r>
              <a:rPr lang="ko-KR" altLang="en-US" dirty="0"/>
              <a:t>영상 신호의 에너지 집중 특성이 뛰어나서 </a:t>
            </a:r>
            <a:r>
              <a:rPr lang="ko-KR" altLang="en-US" dirty="0" smtClean="0"/>
              <a:t>영상 </a:t>
            </a:r>
            <a:r>
              <a:rPr lang="ko-KR" altLang="en-US" dirty="0"/>
              <a:t>압축에 효과적인 주파수 변환 </a:t>
            </a:r>
            <a:r>
              <a:rPr lang="ko-KR" altLang="en-US" dirty="0" smtClean="0"/>
              <a:t>방법을 찾던 중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(DFT)</a:t>
            </a:r>
            <a:r>
              <a:rPr lang="ko-KR" altLang="en-US" dirty="0"/>
              <a:t>에서 실수부만 취하고</a:t>
            </a:r>
            <a:r>
              <a:rPr lang="en-US" altLang="ko-KR" dirty="0"/>
              <a:t>, </a:t>
            </a:r>
            <a:r>
              <a:rPr lang="ko-KR" altLang="en-US" dirty="0" smtClean="0"/>
              <a:t>허수부분 </a:t>
            </a:r>
            <a:r>
              <a:rPr lang="ko-KR" altLang="en-US" dirty="0"/>
              <a:t>제외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07" y="2780928"/>
            <a:ext cx="4619625" cy="2171700"/>
          </a:xfrm>
          <a:prstGeom prst="roundRect">
            <a:avLst>
              <a:gd name="adj" fmla="val 109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51520" y="2730319"/>
            <a:ext cx="1330586" cy="338641"/>
          </a:xfrm>
          <a:prstGeom prst="wedgeRoundRectCallout">
            <a:avLst>
              <a:gd name="adj1" fmla="val 96606"/>
              <a:gd name="adj2" fmla="val 63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주파수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영역 신호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3528" y="4098471"/>
            <a:ext cx="1209624" cy="338641"/>
          </a:xfrm>
          <a:prstGeom prst="wedgeRoundRectCallout">
            <a:avLst>
              <a:gd name="adj1" fmla="val 112958"/>
              <a:gd name="adj2" fmla="val -1804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공간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영역 신호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DCT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전체 영상을 한 번에 변환시키는 것이 아니라 영상을 작은 </a:t>
            </a:r>
            <a:r>
              <a:rPr lang="ko-KR" altLang="en-US" dirty="0" smtClean="0"/>
              <a:t>블록으로 나누어서 수행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/>
              <a:t>블록의 크기를 키울수록 압축의 효율이 높아지지만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변환의 </a:t>
            </a:r>
            <a:r>
              <a:rPr lang="ko-KR" altLang="en-US" dirty="0"/>
              <a:t>구현이 어려워지고 </a:t>
            </a:r>
            <a:r>
              <a:rPr lang="ko-KR" altLang="en-US" dirty="0" smtClean="0"/>
              <a:t>속도</a:t>
            </a:r>
            <a:endParaRPr lang="en-US" altLang="ko-KR" dirty="0" smtClean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8×8 </a:t>
            </a:r>
            <a:r>
              <a:rPr lang="ko-KR" altLang="en-US" dirty="0" smtClean="0"/>
              <a:t>크기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6886575" cy="3162300"/>
          </a:xfrm>
          <a:prstGeom prst="roundRect">
            <a:avLst>
              <a:gd name="adj" fmla="val 54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8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20688"/>
            <a:ext cx="6889848" cy="5307913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085261" y="4365104"/>
            <a:ext cx="2142923" cy="279868"/>
          </a:xfrm>
          <a:prstGeom prst="wedgeRoundRectCallout">
            <a:avLst>
              <a:gd name="adj1" fmla="val -83716"/>
              <a:gd name="adj2" fmla="val -783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리스트를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ndarray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로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변환후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반환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11882"/>
          <a:stretch/>
        </p:blipFill>
        <p:spPr>
          <a:xfrm>
            <a:off x="539552" y="692697"/>
            <a:ext cx="6895785" cy="453650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915816" y="548680"/>
            <a:ext cx="1330586" cy="279868"/>
          </a:xfrm>
          <a:prstGeom prst="wedgeRoundRectCallout">
            <a:avLst>
              <a:gd name="adj1" fmla="val -94860"/>
              <a:gd name="adj2" fmla="val 364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저자 구현 함수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748315" y="3068960"/>
            <a:ext cx="1463645" cy="279868"/>
          </a:xfrm>
          <a:prstGeom prst="wedgeRoundRectCallout">
            <a:avLst>
              <a:gd name="adj1" fmla="val -79101"/>
              <a:gd name="adj2" fmla="val 452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scipy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모듈 제공 함수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2040" y="4077072"/>
            <a:ext cx="1330586" cy="495805"/>
          </a:xfrm>
          <a:prstGeom prst="wedgeRoundRectCallout">
            <a:avLst>
              <a:gd name="adj1" fmla="val -111582"/>
              <a:gd name="adj2" fmla="val -1366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옵션값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이면 정변환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, 1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이면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440949" y="4239874"/>
            <a:ext cx="1771011" cy="495805"/>
          </a:xfrm>
          <a:prstGeom prst="wedgeRoundRectCallout">
            <a:avLst>
              <a:gd name="adj1" fmla="val -27112"/>
              <a:gd name="adj2" fmla="val -924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블록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 DCT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결과를 반환 행렬의 참조영역에 복사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1520" y="744257"/>
            <a:ext cx="7194191" cy="5997111"/>
            <a:chOff x="495300" y="180975"/>
            <a:chExt cx="8153400" cy="70726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00" y="180975"/>
              <a:ext cx="8153400" cy="6496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66" y="6567862"/>
              <a:ext cx="8067675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5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34" y="594369"/>
            <a:ext cx="5627434" cy="62910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4213" y="2199034"/>
            <a:ext cx="1635499" cy="725910"/>
          </a:xfrm>
          <a:prstGeom prst="wedgeRoundRectCallout">
            <a:avLst>
              <a:gd name="adj1" fmla="val 92257"/>
              <a:gd name="adj2" fmla="val -1011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(0, 0)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위치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계수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공간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영역의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</a:rPr>
              <a:t>화소값의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</a:rPr>
              <a:t> 평균에 해당하는 값으로서 에너지가 집중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503850" y="990644"/>
            <a:ext cx="999689" cy="495805"/>
          </a:xfrm>
          <a:prstGeom prst="wedgeRoundRectCallout">
            <a:avLst>
              <a:gd name="adj1" fmla="val -113414"/>
              <a:gd name="adj2" fmla="val 816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err="1" smtClean="0">
                <a:solidFill>
                  <a:schemeClr val="accent4">
                    <a:lumMod val="50000"/>
                  </a:schemeClr>
                </a:solidFill>
              </a:rPr>
              <a:t>나머지계수</a:t>
            </a:r>
            <a:r>
              <a:rPr lang="ko-KR" altLang="en-US" sz="10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accent4">
                    <a:lumMod val="50000"/>
                  </a:schemeClr>
                </a:solidFill>
              </a:rPr>
              <a:t>- AC </a:t>
            </a:r>
            <a:r>
              <a:rPr lang="ko-KR" altLang="en-US" sz="1050" dirty="0" smtClean="0">
                <a:solidFill>
                  <a:schemeClr val="accent4">
                    <a:lumMod val="50000"/>
                  </a:schemeClr>
                </a:solidFill>
              </a:rPr>
              <a:t>계수들</a:t>
            </a:r>
            <a:r>
              <a:rPr lang="en-US" altLang="ko-KR" sz="10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10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영상처리에서느</a:t>
            </a:r>
            <a:r>
              <a:rPr lang="ko-KR" altLang="en-US" dirty="0" smtClean="0"/>
              <a:t> 공간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en-US" altLang="ko-KR" dirty="0" smtClean="0"/>
              <a:t>spatial frequency) </a:t>
            </a:r>
            <a:r>
              <a:rPr lang="ko-KR" altLang="en-US" dirty="0" smtClean="0"/>
              <a:t>개념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확장된 의미에서 </a:t>
            </a:r>
            <a:r>
              <a:rPr lang="ko-KR" altLang="en-US" dirty="0" smtClean="0"/>
              <a:t>주파수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이벤트가 </a:t>
            </a:r>
            <a:r>
              <a:rPr lang="ko-KR" altLang="en-US" dirty="0"/>
              <a:t>주기적으로 </a:t>
            </a:r>
            <a:r>
              <a:rPr lang="ko-KR" altLang="en-US" dirty="0" err="1"/>
              <a:t>재발생하는</a:t>
            </a:r>
            <a:r>
              <a:rPr lang="ko-KR" altLang="en-US" dirty="0"/>
              <a:t> </a:t>
            </a:r>
            <a:r>
              <a:rPr lang="ko-KR" altLang="en-US" dirty="0" smtClean="0"/>
              <a:t>빈도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밝기의 변화도</a:t>
            </a:r>
            <a:endParaRPr lang="ko-KR" altLang="en-US" dirty="0"/>
          </a:p>
        </p:txBody>
      </p:sp>
      <p:pic>
        <p:nvPicPr>
          <p:cNvPr id="2051" name="_x48288928" descr="EMB00000cd412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430996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9.5 </a:t>
            </a:r>
            <a:r>
              <a:rPr lang="ko-KR" altLang="en-US" smtClean="0"/>
              <a:t>이산 코사인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DCT </a:t>
            </a:r>
            <a:r>
              <a:rPr lang="ko-KR" altLang="en-US" dirty="0" smtClean="0"/>
              <a:t>계수의 주파수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상단으로 갈수록 저주파 영역이며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하단으로 갈수록 고주파 영역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934325" cy="4076700"/>
          </a:xfrm>
          <a:prstGeom prst="roundRect">
            <a:avLst>
              <a:gd name="adj" fmla="val 494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57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DCT </a:t>
            </a:r>
            <a:r>
              <a:rPr lang="ko-KR" altLang="en-US" dirty="0" smtClean="0"/>
              <a:t>주파수 영역 필터 구성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2736"/>
            <a:ext cx="6448425" cy="5076825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69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3528" y="692696"/>
            <a:ext cx="7407381" cy="6050504"/>
            <a:chOff x="564266" y="548680"/>
            <a:chExt cx="7481455" cy="66555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548680"/>
              <a:ext cx="7403523" cy="492702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66" y="5455098"/>
              <a:ext cx="7481455" cy="174913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</p:spTree>
    <p:extLst>
      <p:ext uri="{BB962C8B-B14F-4D97-AF65-F5344CB8AC3E}">
        <p14:creationId xmlns:p14="http://schemas.microsoft.com/office/powerpoint/2010/main" val="96909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01" y="548680"/>
            <a:ext cx="7812055" cy="55373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4933" y="3726207"/>
            <a:ext cx="2124386" cy="5796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ko-KR" altLang="ko-KR" sz="1500" b="1" dirty="0" err="1">
                <a:latin typeface="+mn-ea"/>
              </a:rPr>
              <a:t>filters</a:t>
            </a:r>
            <a:r>
              <a:rPr lang="ko-KR" altLang="ko-KR" sz="1500" b="1" dirty="0">
                <a:latin typeface="+mn-ea"/>
              </a:rPr>
              <a:t>[3][0, 1:] = 1 </a:t>
            </a:r>
            <a:endParaRPr lang="en-US" altLang="ko-KR" sz="1500" b="1" dirty="0" smtClean="0">
              <a:latin typeface="+mn-ea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ko-KR" sz="1500" b="1" dirty="0" err="1" smtClean="0">
                <a:latin typeface="+mn-ea"/>
              </a:rPr>
              <a:t>filters</a:t>
            </a:r>
            <a:r>
              <a:rPr lang="ko-KR" altLang="ko-KR" sz="1500" b="1" dirty="0" smtClean="0">
                <a:latin typeface="+mn-ea"/>
              </a:rPr>
              <a:t>[</a:t>
            </a:r>
            <a:r>
              <a:rPr lang="en-US" altLang="ko-KR" sz="1500" b="1" dirty="0" smtClean="0">
                <a:latin typeface="+mn-ea"/>
              </a:rPr>
              <a:t>4</a:t>
            </a:r>
            <a:r>
              <a:rPr lang="ko-KR" altLang="ko-KR" sz="1500" b="1" dirty="0" smtClean="0">
                <a:latin typeface="+mn-ea"/>
              </a:rPr>
              <a:t>][</a:t>
            </a:r>
            <a:r>
              <a:rPr lang="en-US" altLang="ko-KR" sz="1500" b="1" dirty="0" smtClean="0">
                <a:latin typeface="+mn-ea"/>
              </a:rPr>
              <a:t>1:</a:t>
            </a:r>
            <a:r>
              <a:rPr lang="ko-KR" altLang="ko-KR" sz="1500" b="1" dirty="0" smtClean="0">
                <a:latin typeface="+mn-ea"/>
              </a:rPr>
              <a:t>, </a:t>
            </a:r>
            <a:r>
              <a:rPr lang="en-US" altLang="ko-KR" sz="1500" b="1" dirty="0" smtClean="0">
                <a:latin typeface="+mn-ea"/>
              </a:rPr>
              <a:t>0</a:t>
            </a:r>
            <a:r>
              <a:rPr lang="ko-KR" altLang="ko-KR" sz="1500" b="1" dirty="0" smtClean="0">
                <a:latin typeface="+mn-ea"/>
              </a:rPr>
              <a:t>] </a:t>
            </a:r>
            <a:r>
              <a:rPr lang="ko-KR" altLang="ko-KR" sz="1500" b="1" dirty="0">
                <a:latin typeface="+mn-ea"/>
              </a:rPr>
              <a:t>= 1 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36512" y="4221088"/>
            <a:ext cx="1015516" cy="450732"/>
          </a:xfrm>
          <a:prstGeom prst="wedgeRoundRectCallout">
            <a:avLst>
              <a:gd name="adj1" fmla="val 92257"/>
              <a:gd name="adj2" fmla="val -1011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smtClean="0">
                <a:solidFill>
                  <a:schemeClr val="accent4">
                    <a:lumMod val="50000"/>
                  </a:schemeClr>
                </a:solidFill>
              </a:rPr>
              <a:t>교재 오류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2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334843"/>
            <a:ext cx="2181554" cy="241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2" y="4334843"/>
            <a:ext cx="2185608" cy="241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50" y="1052736"/>
            <a:ext cx="2181554" cy="241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1094066"/>
            <a:ext cx="2181554" cy="241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175" y="1141632"/>
            <a:ext cx="2181554" cy="241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192" y="4334843"/>
            <a:ext cx="2181554" cy="241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40178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원본영상</a:t>
            </a:r>
            <a:endParaRPr lang="ko-KR" altLang="en-US" sz="1400" dirty="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634184" y="672873"/>
            <a:ext cx="1209624" cy="307855"/>
          </a:xfrm>
          <a:prstGeom prst="wedgeRoundRectCallout">
            <a:avLst>
              <a:gd name="adj1" fmla="val -51350"/>
              <a:gd name="adj2" fmla="val 2063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계수만 통과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779912" y="3812942"/>
            <a:ext cx="1099658" cy="409756"/>
          </a:xfrm>
          <a:prstGeom prst="wedgeRoundRectCallout">
            <a:avLst>
              <a:gd name="adj1" fmla="val -51350"/>
              <a:gd name="adj2" fmla="val 8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수평방향 통과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084355" y="3767567"/>
            <a:ext cx="1099658" cy="409756"/>
          </a:xfrm>
          <a:prstGeom prst="wedgeRoundRectCallout">
            <a:avLst>
              <a:gd name="adj1" fmla="val 27433"/>
              <a:gd name="adj2" fmla="val 99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수직방향 통과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695370" y="484923"/>
            <a:ext cx="2142923" cy="495805"/>
          </a:xfrm>
          <a:prstGeom prst="wedgeRoundRectCallout">
            <a:avLst>
              <a:gd name="adj1" fmla="val -33340"/>
              <a:gd name="adj2" fmla="val 1097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저주파 통과 필터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저주파 영역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16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개 계수만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통과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3779912" y="608223"/>
            <a:ext cx="1463645" cy="372505"/>
          </a:xfrm>
          <a:prstGeom prst="wedgeRoundRectCallout">
            <a:avLst>
              <a:gd name="adj1" fmla="val -40170"/>
              <a:gd name="adj2" fmla="val 1454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계수만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신호처리에서 </a:t>
            </a:r>
            <a:r>
              <a:rPr lang="ko-KR" altLang="en-US" dirty="0" err="1"/>
              <a:t>주파수라는</a:t>
            </a:r>
            <a:r>
              <a:rPr lang="ko-KR" altLang="en-US" dirty="0"/>
              <a:t> 말은 </a:t>
            </a:r>
            <a:r>
              <a:rPr lang="en-US" altLang="ko-KR" dirty="0"/>
              <a:t>1</a:t>
            </a:r>
            <a:r>
              <a:rPr lang="ko-KR" altLang="en-US" dirty="0"/>
              <a:t>초 동안에 진동하는 </a:t>
            </a:r>
            <a:r>
              <a:rPr lang="ko-KR" altLang="en-US" dirty="0" err="1"/>
              <a:t>횟수라</a:t>
            </a:r>
            <a:r>
              <a:rPr lang="ko-KR" altLang="en-US" dirty="0"/>
              <a:t> 정의한다</a:t>
            </a:r>
            <a:r>
              <a:rPr lang="en-US" altLang="ko-KR" dirty="0"/>
              <a:t>. </a:t>
            </a:r>
            <a:r>
              <a:rPr lang="ko-KR" altLang="en-US" dirty="0" smtClean="0"/>
              <a:t>영상처리에서는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밝기의 변화의 정도를 말한다</a:t>
            </a:r>
            <a:r>
              <a:rPr lang="en-US" altLang="ko-KR" dirty="0"/>
              <a:t>. </a:t>
            </a:r>
            <a:r>
              <a:rPr lang="ko-KR" altLang="en-US" dirty="0"/>
              <a:t>이를 공간 </a:t>
            </a:r>
            <a:r>
              <a:rPr lang="ko-KR" altLang="en-US" dirty="0" err="1"/>
              <a:t>주파수라</a:t>
            </a:r>
            <a:r>
              <a:rPr lang="ko-KR" altLang="en-US" dirty="0"/>
              <a:t> 하며</a:t>
            </a:r>
            <a:r>
              <a:rPr lang="en-US" altLang="ko-KR" dirty="0"/>
              <a:t>, </a:t>
            </a:r>
            <a:r>
              <a:rPr lang="ko-KR" altLang="en-US" dirty="0"/>
              <a:t>공간 주파수는 밝기가 </a:t>
            </a:r>
            <a:r>
              <a:rPr lang="ko-KR" altLang="en-US" dirty="0" smtClean="0"/>
              <a:t>얼마나 </a:t>
            </a:r>
            <a:r>
              <a:rPr lang="ko-KR" altLang="en-US" dirty="0"/>
              <a:t>빨리 변화하는가에 따라서 고주파와 저주파 영역으로 분류한다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주기를 갖는 신호는 여러 개의 사인 및 코사인 함수들로 분리할 수 있다</a:t>
            </a:r>
            <a:r>
              <a:rPr lang="en-US" altLang="ko-KR" dirty="0"/>
              <a:t>. </a:t>
            </a:r>
            <a:r>
              <a:rPr lang="ko-KR" altLang="en-US" dirty="0"/>
              <a:t>분리된 </a:t>
            </a:r>
            <a:r>
              <a:rPr lang="ko-KR" altLang="en-US" dirty="0" smtClean="0"/>
              <a:t>신호들을 </a:t>
            </a:r>
            <a:r>
              <a:rPr lang="ko-KR" altLang="en-US" dirty="0"/>
              <a:t>기저 함수라 하며</a:t>
            </a:r>
            <a:r>
              <a:rPr lang="en-US" altLang="ko-KR" dirty="0"/>
              <a:t>, </a:t>
            </a:r>
            <a:r>
              <a:rPr lang="ko-KR" altLang="en-US" dirty="0"/>
              <a:t>기저 함수에 곱해지는 값을 주파수 </a:t>
            </a:r>
            <a:r>
              <a:rPr lang="ko-KR" altLang="en-US" dirty="0" err="1"/>
              <a:t>계수라</a:t>
            </a:r>
            <a:r>
              <a:rPr lang="ko-KR" altLang="en-US" dirty="0"/>
              <a:t>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신호를 주파수로 변환하는 것은 각 주파수의 기저 함수들에 대한 계수를 찾는 것이다</a:t>
            </a:r>
            <a:r>
              <a:rPr lang="en-US" altLang="ko-KR" dirty="0"/>
              <a:t>. </a:t>
            </a: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주파수 영역에서의 </a:t>
            </a:r>
            <a:r>
              <a:rPr lang="ko-KR" altLang="en-US" dirty="0" err="1"/>
              <a:t>역변환은</a:t>
            </a:r>
            <a:r>
              <a:rPr lang="ko-KR" altLang="en-US" dirty="0"/>
              <a:t> 각 기저 함수와 그 계수들로부터 원본 신호를 </a:t>
            </a:r>
            <a:r>
              <a:rPr lang="ko-KR" altLang="en-US" dirty="0" smtClean="0"/>
              <a:t>재구성하는 </a:t>
            </a:r>
            <a:r>
              <a:rPr lang="ko-KR" altLang="en-US" dirty="0"/>
              <a:t>것이다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푸리에</a:t>
            </a:r>
            <a:r>
              <a:rPr lang="ko-KR" altLang="en-US" dirty="0"/>
              <a:t> 변환을 수행하면 복소수의 결과가 생성되며</a:t>
            </a:r>
            <a:r>
              <a:rPr lang="en-US" altLang="ko-KR" dirty="0"/>
              <a:t>, </a:t>
            </a:r>
            <a:r>
              <a:rPr lang="ko-KR" altLang="en-US" dirty="0"/>
              <a:t>이것을 영상으로 확인하기 </a:t>
            </a:r>
            <a:r>
              <a:rPr lang="ko-KR" altLang="en-US" dirty="0" smtClean="0"/>
              <a:t>위해서는 </a:t>
            </a:r>
            <a:r>
              <a:rPr lang="ko-KR" altLang="en-US" dirty="0" err="1"/>
              <a:t>복수소의</a:t>
            </a:r>
            <a:r>
              <a:rPr lang="ko-KR" altLang="en-US" dirty="0"/>
              <a:t> </a:t>
            </a:r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벡터로 간주하여 벡터의 크기</a:t>
            </a:r>
            <a:r>
              <a:rPr lang="en-US" altLang="ko-KR" dirty="0"/>
              <a:t>(magnitude)</a:t>
            </a:r>
            <a:r>
              <a:rPr lang="ko-KR" altLang="en-US" dirty="0"/>
              <a:t>를 구한다</a:t>
            </a:r>
            <a:r>
              <a:rPr lang="en-US" altLang="ko-KR" dirty="0"/>
              <a:t>. </a:t>
            </a:r>
            <a:r>
              <a:rPr lang="ko-KR" altLang="en-US" dirty="0" smtClean="0"/>
              <a:t>이것을 </a:t>
            </a:r>
            <a:r>
              <a:rPr lang="ko-KR" altLang="en-US" dirty="0"/>
              <a:t>주파수 스펙트럼이라 한다</a:t>
            </a:r>
            <a:r>
              <a:rPr lang="en-US" altLang="ko-KR" dirty="0"/>
              <a:t>. </a:t>
            </a:r>
            <a:r>
              <a:rPr lang="ko-KR" altLang="en-US" dirty="0"/>
              <a:t>복소수 클래스를 이용할 경우</a:t>
            </a:r>
            <a:r>
              <a:rPr lang="en-US" altLang="ko-KR" dirty="0"/>
              <a:t>, abs() </a:t>
            </a:r>
            <a:r>
              <a:rPr lang="ko-KR" altLang="en-US" dirty="0"/>
              <a:t>함수로 </a:t>
            </a:r>
            <a:r>
              <a:rPr lang="ko-KR" altLang="en-US" dirty="0" smtClean="0"/>
              <a:t>절대값을 구하면 </a:t>
            </a:r>
            <a:r>
              <a:rPr lang="ko-KR" altLang="en-US" dirty="0"/>
              <a:t>크기가 되고</a:t>
            </a:r>
            <a:r>
              <a:rPr lang="en-US" altLang="ko-KR" dirty="0"/>
              <a:t>, </a:t>
            </a:r>
            <a:r>
              <a:rPr lang="ko-KR" altLang="en-US" dirty="0" err="1"/>
              <a:t>실수부와</a:t>
            </a:r>
            <a:r>
              <a:rPr lang="ko-KR" altLang="en-US" dirty="0"/>
              <a:t> 허수부가 </a:t>
            </a:r>
            <a:r>
              <a:rPr lang="en-US" altLang="ko-KR" dirty="0"/>
              <a:t>2</a:t>
            </a:r>
            <a:r>
              <a:rPr lang="ko-KR" altLang="en-US" dirty="0"/>
              <a:t>채널 행렬이면</a:t>
            </a:r>
            <a:r>
              <a:rPr lang="en-US" altLang="ko-KR" dirty="0"/>
              <a:t>, cv2.magnitude() </a:t>
            </a:r>
            <a:r>
              <a:rPr lang="ko-KR" altLang="en-US" dirty="0"/>
              <a:t>함수로 </a:t>
            </a:r>
            <a:r>
              <a:rPr lang="ko-KR" altLang="en-US" dirty="0" smtClean="0"/>
              <a:t>구한다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5. DFT </a:t>
            </a:r>
            <a:r>
              <a:rPr lang="ko-KR" altLang="en-US" dirty="0"/>
              <a:t>주파수 스펙트럼 영상은 저주파 영역이 영상의 모서리 부분에 위치하고</a:t>
            </a:r>
            <a:r>
              <a:rPr lang="en-US" altLang="ko-KR" dirty="0"/>
              <a:t>, </a:t>
            </a:r>
            <a:r>
              <a:rPr lang="ko-KR" altLang="en-US" dirty="0"/>
              <a:t>고주파 </a:t>
            </a:r>
            <a:r>
              <a:rPr lang="ko-KR" altLang="en-US" dirty="0" smtClean="0"/>
              <a:t>부분이 </a:t>
            </a:r>
            <a:r>
              <a:rPr lang="ko-KR" altLang="en-US" dirty="0"/>
              <a:t>중심부에 있어서 해당 주파수 영역에서 처리가 어렵다</a:t>
            </a:r>
            <a:r>
              <a:rPr lang="en-US" altLang="ko-KR" dirty="0"/>
              <a:t>. </a:t>
            </a:r>
            <a:r>
              <a:rPr lang="ko-KR" altLang="en-US" dirty="0"/>
              <a:t>이 문제는 시프트</a:t>
            </a:r>
            <a:r>
              <a:rPr lang="en-US" altLang="ko-KR" dirty="0"/>
              <a:t>(shift) </a:t>
            </a:r>
            <a:r>
              <a:rPr lang="ko-KR" altLang="en-US" dirty="0" smtClean="0"/>
              <a:t>연산을 </a:t>
            </a:r>
            <a:r>
              <a:rPr lang="ko-KR" altLang="en-US" dirty="0"/>
              <a:t>통해서 제</a:t>
            </a:r>
            <a:r>
              <a:rPr lang="en-US" altLang="ko-KR" dirty="0"/>
              <a:t>1 </a:t>
            </a:r>
            <a:r>
              <a:rPr lang="ko-KR" altLang="en-US" dirty="0" err="1"/>
              <a:t>사분면과</a:t>
            </a:r>
            <a:r>
              <a:rPr lang="ko-KR" altLang="en-US" dirty="0"/>
              <a:t> 제</a:t>
            </a:r>
            <a:r>
              <a:rPr lang="en-US" altLang="ko-KR" dirty="0"/>
              <a:t>3 </a:t>
            </a:r>
            <a:r>
              <a:rPr lang="ko-KR" altLang="en-US" dirty="0" err="1"/>
              <a:t>사분면의</a:t>
            </a:r>
            <a:r>
              <a:rPr lang="ko-KR" altLang="en-US" dirty="0"/>
              <a:t> 영상을 맞바꾸고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2 </a:t>
            </a:r>
            <a:r>
              <a:rPr lang="ko-KR" altLang="en-US" dirty="0" err="1"/>
              <a:t>사분면과</a:t>
            </a:r>
            <a:r>
              <a:rPr lang="ko-KR" altLang="en-US" dirty="0"/>
              <a:t> 제</a:t>
            </a:r>
            <a:r>
              <a:rPr lang="en-US" altLang="ko-KR" dirty="0"/>
              <a:t>4 </a:t>
            </a:r>
            <a:r>
              <a:rPr lang="ko-KR" altLang="en-US" dirty="0" smtClean="0"/>
              <a:t>사분면의영상을 </a:t>
            </a:r>
            <a:r>
              <a:rPr lang="ko-KR" altLang="en-US" dirty="0"/>
              <a:t>맞바꿈으로써 해결할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51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변환은 기저 함수의 계산 과정에서 삼각함수의 주기성을 이용해 작은 </a:t>
            </a:r>
            <a:r>
              <a:rPr lang="ko-KR" altLang="en-US" dirty="0" smtClean="0"/>
              <a:t>단위로 </a:t>
            </a:r>
            <a:r>
              <a:rPr lang="ko-KR" altLang="en-US" dirty="0"/>
              <a:t>반복적으로 분리하여 수행하고 이를 합치도록 하여 효율성을 높이는 방법이다</a:t>
            </a:r>
            <a:r>
              <a:rPr lang="en-US" altLang="ko-KR" dirty="0"/>
              <a:t>. </a:t>
            </a:r>
            <a:r>
              <a:rPr lang="ko-KR" altLang="en-US" dirty="0" smtClean="0"/>
              <a:t>분리된신호들을 </a:t>
            </a:r>
            <a:r>
              <a:rPr lang="ko-KR" altLang="en-US" dirty="0"/>
              <a:t>섞는 스크램블과 두 개 원소 신호로 분리하며 누적하는 버터플라이 과정을 </a:t>
            </a:r>
            <a:r>
              <a:rPr lang="ko-KR" altLang="en-US" dirty="0" smtClean="0"/>
              <a:t>거쳐서 </a:t>
            </a:r>
            <a:r>
              <a:rPr lang="ko-KR" altLang="en-US" dirty="0"/>
              <a:t>수행된다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ko-KR" altLang="en-US" dirty="0" smtClean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변환은 신호를 </a:t>
            </a:r>
            <a:r>
              <a:rPr lang="ko-KR" altLang="en-US" dirty="0" err="1"/>
              <a:t>두개의</a:t>
            </a:r>
            <a:r>
              <a:rPr lang="ko-KR" altLang="en-US" dirty="0"/>
              <a:t> 원소로 연속적으로 </a:t>
            </a:r>
            <a:r>
              <a:rPr lang="ko-KR" altLang="en-US" dirty="0" err="1"/>
              <a:t>분리해야하기</a:t>
            </a:r>
            <a:r>
              <a:rPr lang="ko-KR" altLang="en-US" dirty="0"/>
              <a:t> 때문에 신호의 </a:t>
            </a:r>
            <a:r>
              <a:rPr lang="ko-KR" altLang="en-US" dirty="0" smtClean="0"/>
              <a:t>길이가 </a:t>
            </a:r>
            <a:r>
              <a:rPr lang="en-US" altLang="ko-KR" dirty="0"/>
              <a:t>2</a:t>
            </a:r>
            <a:r>
              <a:rPr lang="ko-KR" altLang="en-US" dirty="0"/>
              <a:t>의 자승이 되어야 한다</a:t>
            </a:r>
            <a:r>
              <a:rPr lang="en-US" altLang="ko-KR" dirty="0"/>
              <a:t>. </a:t>
            </a:r>
            <a:r>
              <a:rPr lang="ko-KR" altLang="en-US" dirty="0"/>
              <a:t>이로 인해서 영상의 크기가 </a:t>
            </a:r>
            <a:r>
              <a:rPr lang="en-US" altLang="ko-KR" dirty="0"/>
              <a:t>2</a:t>
            </a:r>
            <a:r>
              <a:rPr lang="ko-KR" altLang="en-US" dirty="0"/>
              <a:t>의 자승으로 확장된 영역에 </a:t>
            </a:r>
            <a:r>
              <a:rPr lang="en-US" altLang="ko-KR" dirty="0"/>
              <a:t>0</a:t>
            </a:r>
            <a:r>
              <a:rPr lang="ko-KR" altLang="en-US" dirty="0" err="1" smtClean="0"/>
              <a:t>의값을</a:t>
            </a:r>
            <a:r>
              <a:rPr lang="ko-KR" altLang="en-US" dirty="0" smtClean="0"/>
              <a:t> </a:t>
            </a:r>
            <a:r>
              <a:rPr lang="ko-KR" altLang="en-US" dirty="0"/>
              <a:t>지정하는 </a:t>
            </a:r>
            <a:r>
              <a:rPr lang="ko-KR" altLang="en-US" dirty="0" err="1"/>
              <a:t>영삽입의</a:t>
            </a:r>
            <a:r>
              <a:rPr lang="ko-KR" altLang="en-US" dirty="0"/>
              <a:t> 과정을 </a:t>
            </a:r>
            <a:r>
              <a:rPr lang="ko-KR" altLang="en-US" dirty="0" err="1"/>
              <a:t>거쳐야한다</a:t>
            </a:r>
            <a:r>
              <a:rPr lang="en-US" altLang="ko-KR" dirty="0" smtClean="0"/>
              <a:t>. </a:t>
            </a:r>
          </a:p>
          <a:p>
            <a:pPr lvl="5"/>
            <a:endParaRPr lang="en-US" altLang="ko-KR" dirty="0" smtClean="0"/>
          </a:p>
          <a:p>
            <a:r>
              <a:rPr lang="ko-KR" altLang="en-US" dirty="0" smtClean="0"/>
              <a:t>주파수 </a:t>
            </a:r>
            <a:r>
              <a:rPr lang="ko-KR" altLang="en-US" dirty="0"/>
              <a:t>영역에서 </a:t>
            </a:r>
            <a:r>
              <a:rPr lang="ko-KR" altLang="en-US" dirty="0" err="1"/>
              <a:t>필터링</a:t>
            </a:r>
            <a:r>
              <a:rPr lang="ko-KR" altLang="en-US" dirty="0"/>
              <a:t> 과정은 변환 계수에 필터 행렬을 원소 간</a:t>
            </a:r>
            <a:r>
              <a:rPr lang="en-US" altLang="ko-KR" dirty="0"/>
              <a:t>(element-wise)</a:t>
            </a:r>
            <a:r>
              <a:rPr lang="ko-KR" altLang="en-US" dirty="0"/>
              <a:t>에 </a:t>
            </a:r>
            <a:r>
              <a:rPr lang="ko-KR" altLang="en-US" dirty="0" smtClean="0"/>
              <a:t>곱하여 </a:t>
            </a:r>
            <a:r>
              <a:rPr lang="ko-KR" altLang="en-US" dirty="0"/>
              <a:t>수행된다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필터링된</a:t>
            </a:r>
            <a:r>
              <a:rPr lang="ko-KR" altLang="en-US" dirty="0"/>
              <a:t> </a:t>
            </a:r>
            <a:r>
              <a:rPr lang="ko-KR" altLang="en-US" dirty="0" err="1"/>
              <a:t>푸리에</a:t>
            </a:r>
            <a:r>
              <a:rPr lang="ko-KR" altLang="en-US" dirty="0"/>
              <a:t> 변환 계수를 역변환함으로써 다시 공간영역의 </a:t>
            </a:r>
            <a:r>
              <a:rPr lang="ko-KR" altLang="en-US" dirty="0" smtClean="0"/>
              <a:t>영상으로 </a:t>
            </a:r>
            <a:r>
              <a:rPr lang="ko-KR" altLang="en-US" dirty="0"/>
              <a:t>만들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ko-KR" altLang="en-US" dirty="0" err="1" smtClean="0"/>
              <a:t>푸리에</a:t>
            </a:r>
            <a:r>
              <a:rPr lang="ko-KR" altLang="en-US" dirty="0" smtClean="0"/>
              <a:t> </a:t>
            </a:r>
            <a:r>
              <a:rPr lang="ko-KR" altLang="en-US" dirty="0"/>
              <a:t>변환된 주파수 영역에서 </a:t>
            </a:r>
            <a:r>
              <a:rPr lang="ko-KR" altLang="en-US" dirty="0" err="1"/>
              <a:t>필터링의</a:t>
            </a:r>
            <a:r>
              <a:rPr lang="ko-KR" altLang="en-US" dirty="0"/>
              <a:t> 방법으로 고주파 통과 필터와 저주파 통과 </a:t>
            </a:r>
            <a:r>
              <a:rPr lang="ko-KR" altLang="en-US" dirty="0" err="1" smtClean="0"/>
              <a:t>필터링이</a:t>
            </a:r>
            <a:r>
              <a:rPr lang="ko-KR" altLang="en-US" dirty="0" smtClean="0"/>
              <a:t>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또한 필터의 계수를 점진적으로 변화시켜서 결과 영상의 화질을 개선하는 </a:t>
            </a:r>
            <a:r>
              <a:rPr lang="ko-KR" altLang="en-US" dirty="0" err="1" smtClean="0"/>
              <a:t>버터워스</a:t>
            </a:r>
            <a:r>
              <a:rPr lang="ko-KR" altLang="en-US" dirty="0" smtClean="0"/>
              <a:t> </a:t>
            </a:r>
            <a:r>
              <a:rPr lang="ko-KR" altLang="en-US" dirty="0" err="1"/>
              <a:t>필터링과</a:t>
            </a:r>
            <a:r>
              <a:rPr lang="ko-KR" altLang="en-US" dirty="0"/>
              <a:t>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필터링도</a:t>
            </a:r>
            <a:r>
              <a:rPr lang="ko-KR" altLang="en-US" dirty="0"/>
              <a:t>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ko-KR" altLang="en-US" dirty="0" smtClean="0"/>
              <a:t>이산 </a:t>
            </a:r>
            <a:r>
              <a:rPr lang="ko-KR" altLang="en-US" dirty="0"/>
              <a:t>코사인 변환은 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  <a:r>
              <a:rPr lang="en-US" altLang="ko-KR" dirty="0"/>
              <a:t>(DFT)</a:t>
            </a:r>
            <a:r>
              <a:rPr lang="ko-KR" altLang="en-US" dirty="0"/>
              <a:t>에서 실수부만 취하고</a:t>
            </a:r>
            <a:r>
              <a:rPr lang="en-US" altLang="ko-KR" dirty="0"/>
              <a:t>, </a:t>
            </a:r>
            <a:r>
              <a:rPr lang="ko-KR" altLang="en-US" dirty="0"/>
              <a:t>허수부분을 </a:t>
            </a:r>
            <a:r>
              <a:rPr lang="ko-KR" altLang="en-US" dirty="0" err="1" smtClean="0"/>
              <a:t>제외함으로서</a:t>
            </a:r>
            <a:r>
              <a:rPr lang="ko-KR" altLang="en-US" dirty="0" smtClean="0"/>
              <a:t> </a:t>
            </a:r>
            <a:r>
              <a:rPr lang="ko-KR" altLang="en-US" dirty="0"/>
              <a:t>코사인 함수만으로 구성된 직교 변환방법이다</a:t>
            </a:r>
            <a:r>
              <a:rPr lang="en-US" altLang="ko-KR" dirty="0"/>
              <a:t>. </a:t>
            </a:r>
            <a:r>
              <a:rPr lang="ko-KR" altLang="en-US" dirty="0"/>
              <a:t>영상 신호의 에너지 집중 특성이 </a:t>
            </a:r>
            <a:r>
              <a:rPr lang="ko-KR" altLang="en-US" dirty="0" smtClean="0"/>
              <a:t>뛰어나서 </a:t>
            </a:r>
            <a:r>
              <a:rPr lang="ko-KR" altLang="en-US" dirty="0"/>
              <a:t>영상 압축에 효과적이다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주파수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밝기의 변화 정도에 따라서 </a:t>
            </a:r>
            <a:r>
              <a:rPr lang="ko-KR" altLang="en-US" dirty="0"/>
              <a:t>고주파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저주파 영역으로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</a:t>
            </a:r>
            <a:r>
              <a:rPr lang="ko-KR" altLang="en-US" dirty="0"/>
              <a:t>공간 </a:t>
            </a:r>
            <a:r>
              <a:rPr lang="ko-KR" altLang="en-US" dirty="0" smtClean="0"/>
              <a:t>영역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밝기가 거의 변화가 없거나 점진적으로 변화하는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영상에서 배경 부분이나 객체의 내부에 많이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/>
              <a:t>고주파 공간 </a:t>
            </a:r>
            <a:r>
              <a:rPr lang="ko-KR" altLang="en-US" dirty="0" smtClean="0"/>
              <a:t>영역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밝기가 급변하는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경계부분이나 객체의 모서리 부분</a:t>
            </a:r>
          </a:p>
        </p:txBody>
      </p:sp>
      <p:pic>
        <p:nvPicPr>
          <p:cNvPr id="7" name="Picture 4" descr="예루살렘, 도시, 여행, 종교, 건물, 에, 구조, 하늘, 돔, 캐 미, Kubbetu 의 사하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14694"/>
          <a:stretch/>
        </p:blipFill>
        <p:spPr bwMode="auto">
          <a:xfrm>
            <a:off x="959174" y="3272336"/>
            <a:ext cx="4746050" cy="335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중괄호 7"/>
          <p:cNvSpPr/>
          <p:nvPr/>
        </p:nvSpPr>
        <p:spPr>
          <a:xfrm>
            <a:off x="5796136" y="3325341"/>
            <a:ext cx="286287" cy="175984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823552" y="5157192"/>
            <a:ext cx="283452" cy="141751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244660" y="4043489"/>
                <a:ext cx="1806905" cy="283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/>
                          <a:cs typeface="Times New Roman" panose="02020603050405020304" pitchFamily="18" charset="0"/>
                        </a:rPr>
                        <m:t>저주파</m:t>
                      </m:r>
                      <m:r>
                        <a:rPr lang="en-US" altLang="ko-KR" sz="1600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공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간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/>
                          <a:cs typeface="Times New Roman" panose="02020603050405020304" pitchFamily="18" charset="0"/>
                        </a:rPr>
                        <m:t>영역</m:t>
                      </m:r>
                    </m:oMath>
                  </m:oMathPara>
                </a14:m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60" y="4043489"/>
                <a:ext cx="1806905" cy="283665"/>
              </a:xfrm>
              <a:prstGeom prst="rect">
                <a:avLst/>
              </a:prstGeom>
              <a:blipFill>
                <a:blip r:embed="rId4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275478" y="5669486"/>
                <a:ext cx="1762021" cy="283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/>
                          <a:cs typeface="Times New Roman" panose="02020603050405020304" pitchFamily="18" charset="0"/>
                        </a:rPr>
                        <m:t>고주파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공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간</m:t>
                      </m:r>
                      <m:r>
                        <a:rPr lang="en-US" altLang="ko-KR" sz="1600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/>
                          <a:cs typeface="Times New Roman" panose="02020603050405020304" pitchFamily="18" charset="0"/>
                        </a:rPr>
                        <m:t>영역</m:t>
                      </m:r>
                    </m:oMath>
                  </m:oMathPara>
                </a14:m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478" y="5669486"/>
                <a:ext cx="1762021" cy="283665"/>
              </a:xfrm>
              <a:prstGeom prst="rect">
                <a:avLst/>
              </a:prstGeom>
              <a:blipFill>
                <a:blip r:embed="rId5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공간 주파수의 이해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영상을 주파수 영역별로 분리 한다면 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경계부분에 많은 고주파 성분 제거한 영상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경계 흐려진 영상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고주파 성분만 취한 영상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경계나 모서리만 포함하는 영상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에지 영상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공간 영역상에서 저주파 성분과 고주파 성분이 혼합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영역 분리해서 선별적 처리 어려움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변환영역 처리 필요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 smtClean="0"/>
              <a:t>변환 영역 처리 과정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3503505"/>
            <a:ext cx="2225702" cy="2766942"/>
          </a:xfrm>
          <a:prstGeom prst="roundRect">
            <a:avLst>
              <a:gd name="adj" fmla="val 714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4505444"/>
            <a:ext cx="1188000" cy="6545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입력 영상</a:t>
            </a:r>
            <a:endParaRPr lang="ko-KR" altLang="en-US" sz="16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177664" y="3689275"/>
            <a:ext cx="1702007" cy="4598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주파수 변환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177664" y="4675261"/>
            <a:ext cx="1702007" cy="4598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주파수 영역 처리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77664" y="5661248"/>
            <a:ext cx="1702007" cy="4598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주파수 </a:t>
            </a:r>
            <a:r>
              <a:rPr lang="ko-KR" altLang="en-US" sz="1400" dirty="0" err="1" smtClean="0"/>
              <a:t>역변환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76288" y="4541472"/>
            <a:ext cx="1188000" cy="6545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출력 영상</a:t>
            </a:r>
            <a:endParaRPr lang="ko-KR" altLang="en-US" sz="16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339752" y="4688700"/>
            <a:ext cx="216024" cy="288032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3930475" y="4303969"/>
            <a:ext cx="196385" cy="216403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3930475" y="5289955"/>
            <a:ext cx="196385" cy="216403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오른쪽 화살표 15"/>
          <p:cNvSpPr/>
          <p:nvPr/>
        </p:nvSpPr>
        <p:spPr>
          <a:xfrm>
            <a:off x="5436096" y="4688700"/>
            <a:ext cx="216024" cy="288032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9.2 </a:t>
            </a:r>
            <a:r>
              <a:rPr lang="ko-KR" altLang="en-US" smtClean="0"/>
              <a:t>이산 푸리에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신호의 기본 전제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정현파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여현파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파형 중에 가장 순수한 파형을 말하는 것으로 사인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코사인 함수로 된 신호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r>
              <a:rPr lang="ko-KR" altLang="en-US" dirty="0" smtClean="0"/>
              <a:t>주기를 갖는 신호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여러 사인 및 코사인 함수들로 분리 가능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pPr lvl="2"/>
            <a:r>
              <a:rPr lang="ko-KR" altLang="en-US" dirty="0" smtClean="0"/>
              <a:t>분리된 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기저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기저 함수에 곱해지는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주파수 계수</a:t>
            </a:r>
            <a:r>
              <a:rPr lang="en-US" altLang="ko-KR" dirty="0" smtClean="0"/>
              <a:t>) :  0.3, -0.7 , 0.5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0083" y="1080706"/>
            <a:ext cx="5213750" cy="476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주기를 가진 신호는 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정현파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여현파의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합으로 표현할 수 있다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587" r="67446"/>
          <a:stretch/>
        </p:blipFill>
        <p:spPr>
          <a:xfrm>
            <a:off x="2848131" y="4353451"/>
            <a:ext cx="1584176" cy="581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11280"/>
          <a:stretch/>
        </p:blipFill>
        <p:spPr>
          <a:xfrm>
            <a:off x="998539" y="3068960"/>
            <a:ext cx="3537273" cy="566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2691" r="35979"/>
          <a:stretch/>
        </p:blipFill>
        <p:spPr>
          <a:xfrm>
            <a:off x="4788024" y="4353451"/>
            <a:ext cx="1656184" cy="581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63325" r="5345"/>
          <a:stretch/>
        </p:blipFill>
        <p:spPr>
          <a:xfrm>
            <a:off x="6774128" y="4353451"/>
            <a:ext cx="1656183" cy="581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4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10771</TotalTime>
  <Words>1909</Words>
  <Application>Microsoft Office PowerPoint</Application>
  <PresentationFormat>화면 슬라이드 쇼(4:3)</PresentationFormat>
  <Paragraphs>394</Paragraphs>
  <Slides>66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HY중고딕</vt:lpstr>
      <vt:lpstr>맑은 고딕</vt:lpstr>
      <vt:lpstr>휴먼엑스포</vt:lpstr>
      <vt:lpstr>Arial</vt:lpstr>
      <vt:lpstr>Bodoni MT Black</vt:lpstr>
      <vt:lpstr>Cambria Math</vt:lpstr>
      <vt:lpstr>Times New Roman</vt:lpstr>
      <vt:lpstr>Tw Cen MT</vt:lpstr>
      <vt:lpstr>Wingdings</vt:lpstr>
      <vt:lpstr>물방울</vt:lpstr>
      <vt:lpstr>CHAPTER 09 변환영역 처리</vt:lpstr>
      <vt:lpstr>contents</vt:lpstr>
      <vt:lpstr>9.1 공간 주파수의 이해</vt:lpstr>
      <vt:lpstr>9.1 공간 주파수의 이해</vt:lpstr>
      <vt:lpstr>9.1 공간 주파수의 이해</vt:lpstr>
      <vt:lpstr>9.1 공간 주파수의 이해</vt:lpstr>
      <vt:lpstr>9.1 공간 주파수의 이해</vt:lpstr>
      <vt:lpstr>9.1 공간 주파수의 이해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9.4 FFT를 이용한 주파수 영역 필터링</vt:lpstr>
      <vt:lpstr>9.4.1 주파수 영역 필터링의 과정</vt:lpstr>
      <vt:lpstr>9.4.2 저주파 및 고주파 통과 필터링</vt:lpstr>
      <vt:lpstr>9.4.2 저주파 및 고주파 통과 필터링</vt:lpstr>
      <vt:lpstr>9.4.2 저주파 및 고주파 통과 필터링</vt:lpstr>
      <vt:lpstr>9.4.2 저주파 및 고주파 통과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심화예제 – 모아레 제거</vt:lpstr>
      <vt:lpstr>심화예제– 모아레 제거</vt:lpstr>
      <vt:lpstr>심화예제– 모아레 제거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2662</cp:revision>
  <dcterms:created xsi:type="dcterms:W3CDTF">2017-02-21T08:17:22Z</dcterms:created>
  <dcterms:modified xsi:type="dcterms:W3CDTF">2020-11-26T06:12:56Z</dcterms:modified>
</cp:coreProperties>
</file>